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4" r:id="rId47"/>
    <p:sldId id="305" r:id="rId48"/>
    <p:sldId id="306" r:id="rId49"/>
    <p:sldId id="307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8" d="100"/>
          <a:sy n="88" d="100"/>
        </p:scale>
        <p:origin x="-840" y="-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0353C-714C-4C8D-82B0-4D0534AC7135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4550-5232-4047-BE4F-18A7FEA0D4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59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C2C2-23C5-4CDB-96BD-E00FB5AC61CE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8DFD-F5EE-4FE5-B28F-000E985A547A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BF22-A963-4C7A-B188-35855B1A74BD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05DE-9B63-4BE4-BE8A-6D28B69A4280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A64-8F57-4F41-A152-C7715CE5E3A2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88CC-5A09-43E7-9009-E90AD45CAC8D}" type="datetime1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2D804-8916-49EC-ABB1-5E8FC8561529}" type="datetime1">
              <a:rPr lang="en-IN" smtClean="0"/>
              <a:t>19-11-2025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2E81-F43C-4EA8-AA46-B33F4A50AA7F}" type="datetime1">
              <a:rPr lang="en-IN" smtClean="0"/>
              <a:t>19-11-2025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7CA4-B4AB-4CA3-AED8-3BEE3F065E82}" type="datetime1">
              <a:rPr lang="en-IN" smtClean="0"/>
              <a:t>19-11-2025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6AE7-7243-42D4-B191-25DA2F32E203}" type="datetime1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46E8-30B1-4D54-A8AC-A316D343EA5F}" type="datetime1">
              <a:rPr lang="en-IN" smtClean="0"/>
              <a:t>19-11-2025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ABA29E6A-1478-4865-8E45-2FA850B3FFAC}" type="datetime1">
              <a:rPr lang="en-IN" smtClean="0"/>
              <a:t>19-11-2025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r>
              <a:rPr lang="en-IN" smtClean="0"/>
              <a:t>FAZIL BABA IBM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1271094-FE4C-4B88-A8D6-BEA478984DFE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18" Type="http://schemas.openxmlformats.org/officeDocument/2006/relationships/slide" Target="slide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5.xml"/><Relationship Id="rId2" Type="http://schemas.openxmlformats.org/officeDocument/2006/relationships/tags" Target="../tags/tag2.xml"/><Relationship Id="rId16" Type="http://schemas.openxmlformats.org/officeDocument/2006/relationships/slide" Target="slide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16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300379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Space X Falcon 9 Landing Analysis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err="1" smtClean="0"/>
              <a:t>Fazil</a:t>
            </a:r>
            <a:r>
              <a:rPr lang="en-US" sz="2000" b="1" dirty="0" smtClean="0"/>
              <a:t> Baba</a:t>
            </a:r>
          </a:p>
          <a:p>
            <a:r>
              <a:rPr lang="en-US" sz="2000" b="1" dirty="0" smtClean="0"/>
              <a:t>Date: 19/11/2025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16" y="0"/>
            <a:ext cx="4629584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536" y="483518"/>
            <a:ext cx="74888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b="1" dirty="0" smtClean="0"/>
              <a:t>IBM DATA SCIENCE </a:t>
            </a:r>
          </a:p>
          <a:p>
            <a:r>
              <a:rPr lang="en-GB" sz="6600" b="1" dirty="0" smtClean="0"/>
              <a:t>CAPSTONE PROJECT</a:t>
            </a:r>
            <a:endParaRPr lang="en-IN" sz="6600" b="1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5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8"/>
            <a:ext cx="7924800" cy="691586"/>
          </a:xfrm>
        </p:spPr>
        <p:txBody>
          <a:bodyPr/>
          <a:lstStyle/>
          <a:p>
            <a:r>
              <a:rPr lang="en-US" dirty="0"/>
              <a:t>Exploratory data analysis (</a:t>
            </a:r>
            <a:r>
              <a:rPr lang="en-US" dirty="0" err="1"/>
              <a:t>eda</a:t>
            </a:r>
            <a:r>
              <a:rPr lang="en-US" dirty="0"/>
              <a:t>) – </a:t>
            </a:r>
            <a:r>
              <a:rPr lang="en-US" dirty="0">
                <a:solidFill>
                  <a:schemeClr val="accent2"/>
                </a:solidFill>
              </a:rPr>
              <a:t>visualization</a:t>
            </a:r>
            <a:endParaRPr lang="en-IN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453AA93-4A89-4C9E-AF21-6B1D837B5CDA}"/>
              </a:ext>
            </a:extLst>
          </p:cNvPr>
          <p:cNvSpPr txBox="1">
            <a:spLocks/>
          </p:cNvSpPr>
          <p:nvPr/>
        </p:nvSpPr>
        <p:spPr>
          <a:xfrm>
            <a:off x="404813" y="995363"/>
            <a:ext cx="3456432" cy="628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xmlns="" id="{0797E5C3-0229-4F4A-91A8-A5E22C113085}"/>
              </a:ext>
            </a:extLst>
          </p:cNvPr>
          <p:cNvSpPr txBox="1">
            <a:spLocks/>
          </p:cNvSpPr>
          <p:nvPr/>
        </p:nvSpPr>
        <p:spPr>
          <a:xfrm>
            <a:off x="3707904" y="948796"/>
            <a:ext cx="3456432" cy="6283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chemeClr val="accent2"/>
                </a:solidFill>
              </a:rPr>
              <a:t>BAR CHART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78043D29-7267-45B3-9E41-F9AF22D0E55E}"/>
              </a:ext>
            </a:extLst>
          </p:cNvPr>
          <p:cNvSpPr txBox="1">
            <a:spLocks/>
          </p:cNvSpPr>
          <p:nvPr/>
        </p:nvSpPr>
        <p:spPr>
          <a:xfrm>
            <a:off x="6228184" y="920328"/>
            <a:ext cx="3456432" cy="6283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chemeClr val="accent2"/>
                </a:solidFill>
              </a:rPr>
              <a:t>LINE CHARTS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3" y="957833"/>
            <a:ext cx="169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>
                <a:solidFill>
                  <a:srgbClr val="CC8E60"/>
                </a:solidFill>
              </a:rPr>
              <a:t>SCATTER CHARTS</a:t>
            </a:r>
            <a:endParaRPr lang="en-GB" sz="1600" dirty="0">
              <a:solidFill>
                <a:srgbClr val="CC8E6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528" y="1437625"/>
            <a:ext cx="3096344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r>
              <a:rPr lang="en-US" sz="1400" dirty="0" smtClean="0"/>
              <a:t>Scatter charts are useful to observe relationships, or correlations, between two numeric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8" name="Freeform: Shape 38">
            <a:extLst>
              <a:ext uri="{FF2B5EF4-FFF2-40B4-BE49-F238E27FC236}">
                <a16:creationId xmlns:a16="http://schemas.microsoft.com/office/drawing/2014/main" xmlns="" id="{01221B71-29C8-4301-9C0F-51C64AF002E3}"/>
              </a:ext>
            </a:extLst>
          </p:cNvPr>
          <p:cNvSpPr/>
          <p:nvPr/>
        </p:nvSpPr>
        <p:spPr>
          <a:xfrm>
            <a:off x="1184135" y="3204856"/>
            <a:ext cx="884912" cy="663684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01221B71-29C8-4301-9C0F-51C64AF002E3}"/>
              </a:ext>
            </a:extLst>
          </p:cNvPr>
          <p:cNvSpPr/>
          <p:nvPr/>
        </p:nvSpPr>
        <p:spPr>
          <a:xfrm>
            <a:off x="1898786" y="3230058"/>
            <a:ext cx="884912" cy="663684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C61016E6-D9EE-41C2-9E63-E043E62FAB42}"/>
              </a:ext>
            </a:extLst>
          </p:cNvPr>
          <p:cNvSpPr/>
          <p:nvPr/>
        </p:nvSpPr>
        <p:spPr>
          <a:xfrm>
            <a:off x="1362010" y="3649266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F1EAFE71-38B4-43D2-BB7D-79B9E3B5B446}"/>
              </a:ext>
            </a:extLst>
          </p:cNvPr>
          <p:cNvSpPr/>
          <p:nvPr/>
        </p:nvSpPr>
        <p:spPr>
          <a:xfrm>
            <a:off x="1414064" y="3522385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D80E07A9-3A8C-48E4-89E6-E73273FBA864}"/>
              </a:ext>
            </a:extLst>
          </p:cNvPr>
          <p:cNvSpPr/>
          <p:nvPr/>
        </p:nvSpPr>
        <p:spPr>
          <a:xfrm>
            <a:off x="1596252" y="3541905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04AC724C-319B-4ED4-A0F4-ADF3E6427C3C}"/>
              </a:ext>
            </a:extLst>
          </p:cNvPr>
          <p:cNvSpPr/>
          <p:nvPr/>
        </p:nvSpPr>
        <p:spPr>
          <a:xfrm>
            <a:off x="1596252" y="3405264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A045D900-C50E-4D92-BD77-85478ED51149}"/>
              </a:ext>
            </a:extLst>
          </p:cNvPr>
          <p:cNvSpPr/>
          <p:nvPr/>
        </p:nvSpPr>
        <p:spPr>
          <a:xfrm>
            <a:off x="1765426" y="3366224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C928A252-D812-4851-B151-D1AF8EB42026}"/>
              </a:ext>
            </a:extLst>
          </p:cNvPr>
          <p:cNvSpPr/>
          <p:nvPr/>
        </p:nvSpPr>
        <p:spPr>
          <a:xfrm>
            <a:off x="1947614" y="3366224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7023A8EC-D5F4-432C-8FC4-44653A8EC4E0}"/>
              </a:ext>
            </a:extLst>
          </p:cNvPr>
          <p:cNvSpPr/>
          <p:nvPr/>
        </p:nvSpPr>
        <p:spPr>
          <a:xfrm>
            <a:off x="1947614" y="3219823"/>
            <a:ext cx="104107" cy="78080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3275856" y="1392076"/>
            <a:ext cx="288032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r>
              <a:rPr lang="en-GB" sz="1400" dirty="0" smtClean="0"/>
              <a:t>Bar charts are used to compare a numerical value to a categorical variable. Horizontal or vertical bar charts can be used, depending on the size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8" name="Freeform: Shape 38">
            <a:extLst>
              <a:ext uri="{FF2B5EF4-FFF2-40B4-BE49-F238E27FC236}">
                <a16:creationId xmlns:a16="http://schemas.microsoft.com/office/drawing/2014/main" xmlns="" id="{01221B71-29C8-4301-9C0F-51C64AF002E3}"/>
              </a:ext>
            </a:extLst>
          </p:cNvPr>
          <p:cNvSpPr/>
          <p:nvPr/>
        </p:nvSpPr>
        <p:spPr>
          <a:xfrm>
            <a:off x="4191144" y="3150204"/>
            <a:ext cx="884912" cy="663684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9" name="Freeform: Shape 33">
            <a:extLst>
              <a:ext uri="{FF2B5EF4-FFF2-40B4-BE49-F238E27FC236}">
                <a16:creationId xmlns:a16="http://schemas.microsoft.com/office/drawing/2014/main" xmlns="" id="{83F23A67-6876-4367-B808-1B3279027B90}"/>
              </a:ext>
            </a:extLst>
          </p:cNvPr>
          <p:cNvSpPr/>
          <p:nvPr/>
        </p:nvSpPr>
        <p:spPr>
          <a:xfrm>
            <a:off x="4355977" y="3364275"/>
            <a:ext cx="143147" cy="341602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: Shape 34">
            <a:extLst>
              <a:ext uri="{FF2B5EF4-FFF2-40B4-BE49-F238E27FC236}">
                <a16:creationId xmlns:a16="http://schemas.microsoft.com/office/drawing/2014/main" xmlns="" id="{E5C2D67E-401B-43D7-A850-0D1E190B7390}"/>
              </a:ext>
            </a:extLst>
          </p:cNvPr>
          <p:cNvSpPr/>
          <p:nvPr/>
        </p:nvSpPr>
        <p:spPr>
          <a:xfrm>
            <a:off x="4551179" y="3159313"/>
            <a:ext cx="143147" cy="546563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xmlns="" id="{B519FD71-DBEF-4D7A-9BE4-6448FD4AAB9B}"/>
              </a:ext>
            </a:extLst>
          </p:cNvPr>
          <p:cNvSpPr/>
          <p:nvPr/>
        </p:nvSpPr>
        <p:spPr>
          <a:xfrm>
            <a:off x="4746380" y="3364275"/>
            <a:ext cx="143147" cy="341602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36">
            <a:extLst>
              <a:ext uri="{FF2B5EF4-FFF2-40B4-BE49-F238E27FC236}">
                <a16:creationId xmlns:a16="http://schemas.microsoft.com/office/drawing/2014/main" xmlns="" id="{C468C236-AC68-4E68-920F-A3295FB25EEC}"/>
              </a:ext>
            </a:extLst>
          </p:cNvPr>
          <p:cNvSpPr/>
          <p:nvPr/>
        </p:nvSpPr>
        <p:spPr>
          <a:xfrm>
            <a:off x="4941581" y="3530195"/>
            <a:ext cx="143147" cy="17568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6084168" y="1329612"/>
            <a:ext cx="302433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GB" sz="1400" dirty="0" smtClean="0"/>
          </a:p>
          <a:p>
            <a:r>
              <a:rPr lang="en-GB" sz="1400" dirty="0" smtClean="0"/>
              <a:t>Line charts contain numerical values on both axes, and are generally used to show the change of a variable over time.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4" name="Freeform: Shape 38">
            <a:extLst>
              <a:ext uri="{FF2B5EF4-FFF2-40B4-BE49-F238E27FC236}">
                <a16:creationId xmlns:a16="http://schemas.microsoft.com/office/drawing/2014/main" xmlns="" id="{01221B71-29C8-4301-9C0F-51C64AF002E3}"/>
              </a:ext>
            </a:extLst>
          </p:cNvPr>
          <p:cNvSpPr/>
          <p:nvPr/>
        </p:nvSpPr>
        <p:spPr>
          <a:xfrm>
            <a:off x="7071464" y="3111810"/>
            <a:ext cx="884912" cy="663684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55" name="Freeform: Shape 30">
            <a:extLst>
              <a:ext uri="{FF2B5EF4-FFF2-40B4-BE49-F238E27FC236}">
                <a16:creationId xmlns:a16="http://schemas.microsoft.com/office/drawing/2014/main" xmlns="" id="{FDDD865A-6B6B-4CD7-ADB1-489DFDB86D6D}"/>
              </a:ext>
            </a:extLst>
          </p:cNvPr>
          <p:cNvSpPr/>
          <p:nvPr/>
        </p:nvSpPr>
        <p:spPr>
          <a:xfrm>
            <a:off x="7236297" y="3319053"/>
            <a:ext cx="756079" cy="332818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3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565571"/>
          </a:xfrm>
        </p:spPr>
        <p:txBody>
          <a:bodyPr/>
          <a:lstStyle/>
          <a:p>
            <a:r>
              <a:rPr lang="en-US" dirty="0"/>
              <a:t>Exploratory data analysis (</a:t>
            </a:r>
            <a:r>
              <a:rPr lang="en-US" dirty="0" err="1"/>
              <a:t>eda</a:t>
            </a:r>
            <a:r>
              <a:rPr lang="en-US" dirty="0"/>
              <a:t>) – </a:t>
            </a:r>
            <a:r>
              <a:rPr lang="en-US" dirty="0" err="1">
                <a:solidFill>
                  <a:schemeClr val="accent2"/>
                </a:solidFill>
              </a:rPr>
              <a:t>sql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9552" y="843558"/>
            <a:ext cx="8280920" cy="4176464"/>
          </a:xfrm>
        </p:spPr>
        <p:txBody>
          <a:bodyPr>
            <a:noAutofit/>
          </a:bodyPr>
          <a:lstStyle/>
          <a:p>
            <a:r>
              <a:rPr lang="en-GB" sz="1050" dirty="0">
                <a:solidFill>
                  <a:schemeClr val="accent2"/>
                </a:solidFill>
              </a:rPr>
              <a:t>To gather some information about the dataset, some SQL queries were performed. </a:t>
            </a:r>
            <a:endParaRPr lang="en-GB" sz="1050" dirty="0"/>
          </a:p>
          <a:p>
            <a:r>
              <a:rPr lang="en-GB" sz="1050" dirty="0"/>
              <a:t>The SQL queries performed on the data set were used to: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Display the names of the unique launch sites in the space mission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Display 5 records where launch sites begin with the string ‘CCA’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Display the total payload mass carried by boosters launched by NASA (CRS)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Display the average payload mass carried by booster version F9 v1.1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List the date when the first successful landing outcome on a ground pad was achieved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List the names of the boosters which had success on a drone ship and a payload mass between 4000 and 6000 kg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List the total number of successful and failed mission outcomes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List the names of the booster versions which have carried the maximum payload mass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List the failed landing outcomes on drone ships, their booster versions, and launch site names for 2015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sz="10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600" dirty="0"/>
          </a:p>
          <a:p>
            <a:endParaRPr lang="en-IN" sz="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44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analysis 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477834"/>
          </a:xfrm>
        </p:spPr>
        <p:txBody>
          <a:bodyPr>
            <a:normAutofit fontScale="62500" lnSpcReduction="200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 err="1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 err="1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9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– </a:t>
            </a:r>
            <a:r>
              <a:rPr lang="en-US" dirty="0" err="1">
                <a:solidFill>
                  <a:schemeClr val="accent2"/>
                </a:solidFill>
              </a:rPr>
              <a:t>plotly</a:t>
            </a:r>
            <a:r>
              <a:rPr lang="en-US" dirty="0">
                <a:solidFill>
                  <a:schemeClr val="accent2"/>
                </a:solidFill>
              </a:rPr>
              <a:t> dash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The following plots were added to a </a:t>
            </a:r>
            <a:r>
              <a:rPr lang="en-GB" sz="1600" dirty="0" err="1">
                <a:solidFill>
                  <a:schemeClr val="accent2"/>
                </a:solidFill>
              </a:rPr>
              <a:t>Plotly</a:t>
            </a:r>
            <a:r>
              <a:rPr lang="en-GB" sz="1600" dirty="0">
                <a:solidFill>
                  <a:schemeClr val="accent2"/>
                </a:solidFill>
              </a:rPr>
              <a:t>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showing the total successful launches per site </a:t>
            </a:r>
          </a:p>
          <a:p>
            <a:pPr marL="520700" lvl="1" indent="-342900"/>
            <a:r>
              <a:rPr lang="en-GB" dirty="0"/>
              <a:t>This makes it clear to see which sites are most successful</a:t>
            </a:r>
          </a:p>
          <a:p>
            <a:pPr marL="520700" lvl="1" indent="-342900"/>
            <a:r>
              <a:rPr lang="en-GB" dirty="0"/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/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to show the correlation between outcome (success or not) and payload mass (kg)</a:t>
            </a:r>
          </a:p>
          <a:p>
            <a:pPr marL="520700" lvl="1" indent="-342900"/>
            <a:r>
              <a:rPr lang="en-GB" dirty="0"/>
              <a:t>This could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RangeSlider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object) by ranges of payload masses</a:t>
            </a:r>
          </a:p>
          <a:p>
            <a:pPr marL="520700" lvl="1" indent="-342900"/>
            <a:r>
              <a:rPr lang="en-GB" dirty="0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0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8"/>
            <a:ext cx="7924800" cy="583574"/>
          </a:xfrm>
        </p:spPr>
        <p:txBody>
          <a:bodyPr/>
          <a:lstStyle/>
          <a:p>
            <a:r>
              <a:rPr lang="en-US" dirty="0"/>
              <a:t>Predictive Analysis 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1560" y="897564"/>
            <a:ext cx="7924800" cy="5400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395537" y="1491630"/>
            <a:ext cx="1871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Model Development</a:t>
            </a:r>
          </a:p>
          <a:p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5652120" y="1457005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Finding the Best Classification Model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3243884" y="1375434"/>
            <a:ext cx="2552253" cy="4709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Model Evaluation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2020" y="1833854"/>
            <a:ext cx="25202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Split data into training and test data sets, using </a:t>
            </a:r>
            <a:r>
              <a:rPr lang="en-GB" sz="1100" b="0" dirty="0" err="1" smtClean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1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Create a </a:t>
            </a:r>
            <a:r>
              <a:rPr lang="en-GB" sz="11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100" dirty="0" smtClean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Use the training data set to train the model</a:t>
            </a:r>
            <a:endParaRPr lang="en-GB" sz="1100" dirty="0"/>
          </a:p>
        </p:txBody>
      </p:sp>
      <p:sp>
        <p:nvSpPr>
          <p:cNvPr id="25" name="Rectangle 24"/>
          <p:cNvSpPr/>
          <p:nvPr/>
        </p:nvSpPr>
        <p:spPr>
          <a:xfrm>
            <a:off x="2987824" y="1923678"/>
            <a:ext cx="25202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Using the output </a:t>
            </a:r>
            <a:r>
              <a:rPr lang="en-GB" sz="1200" dirty="0" err="1" smtClean="0"/>
              <a:t>GridSearchCV</a:t>
            </a:r>
            <a:r>
              <a:rPr lang="en-GB" sz="1200" dirty="0" smtClean="0"/>
              <a:t> object:</a:t>
            </a:r>
          </a:p>
          <a:p>
            <a:pPr marL="647700" lvl="2" indent="-285750"/>
            <a:r>
              <a:rPr lang="en-GB" sz="1000" dirty="0" smtClean="0"/>
              <a:t>Check the tuned </a:t>
            </a:r>
            <a:r>
              <a:rPr lang="en-GB" sz="1000" dirty="0" err="1" smtClean="0"/>
              <a:t>hyperparameters</a:t>
            </a:r>
            <a:r>
              <a:rPr lang="en-GB" sz="1000" dirty="0" smtClean="0"/>
              <a:t> </a:t>
            </a:r>
            <a:r>
              <a:rPr lang="en-GB" sz="1000" dirty="0" smtClean="0">
                <a:solidFill>
                  <a:srgbClr val="00B0F0"/>
                </a:solidFill>
              </a:rPr>
              <a:t>(</a:t>
            </a:r>
            <a:r>
              <a:rPr lang="en-GB" sz="1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 smtClean="0">
                <a:solidFill>
                  <a:srgbClr val="00B0F0"/>
                </a:solidFill>
              </a:rPr>
              <a:t>_)</a:t>
            </a:r>
          </a:p>
          <a:p>
            <a:pPr marL="647700" lvl="2" indent="-285750"/>
            <a:r>
              <a:rPr lang="en-GB" sz="1000" dirty="0" smtClean="0"/>
              <a:t>Check the accuracy</a:t>
            </a:r>
            <a:r>
              <a:rPr lang="en-GB" sz="1000" dirty="0" smtClean="0">
                <a:solidFill>
                  <a:srgbClr val="00B0F0"/>
                </a:solidFill>
              </a:rPr>
              <a:t> (</a:t>
            </a:r>
            <a:r>
              <a:rPr lang="en-GB" sz="10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 smtClean="0"/>
              <a:t>and</a:t>
            </a:r>
            <a:r>
              <a:rPr lang="en-GB" sz="1000" dirty="0" smtClean="0">
                <a:latin typeface="Consolas" panose="020B0609020204030204" pitchFamily="49" charset="0"/>
              </a:rPr>
              <a:t> </a:t>
            </a:r>
            <a:r>
              <a:rPr lang="en-GB" sz="1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 smtClean="0">
                <a:solidFill>
                  <a:srgbClr val="00B0F0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28" name="Rectangle 27"/>
          <p:cNvSpPr/>
          <p:nvPr/>
        </p:nvSpPr>
        <p:spPr>
          <a:xfrm>
            <a:off x="6012160" y="1869673"/>
            <a:ext cx="2520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 smtClean="0"/>
              <a:t>The model with the highest accuracy score is determined as the best performing model</a:t>
            </a:r>
            <a:endParaRPr lang="en-GB" dirty="0"/>
          </a:p>
          <a:p>
            <a:endParaRPr lang="en-GB" sz="1400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624" y="418356"/>
            <a:ext cx="4682480" cy="857250"/>
          </a:xfrm>
        </p:spPr>
        <p:txBody>
          <a:bodyPr/>
          <a:lstStyle/>
          <a:p>
            <a:r>
              <a:rPr lang="en-GB" sz="6600" b="1" dirty="0"/>
              <a:t>results</a:t>
            </a:r>
            <a:r>
              <a:rPr lang="en-GB" sz="5400" b="1" dirty="0"/>
              <a:t> </a:t>
            </a:r>
            <a:endParaRPr lang="en-IN" sz="6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90" y="33468"/>
            <a:ext cx="3550641" cy="4914546"/>
          </a:xfrm>
        </p:spPr>
      </p:pic>
      <p:sp>
        <p:nvSpPr>
          <p:cNvPr id="8" name="Rectangle: Diagonal Corners Snipped 6">
            <a:extLst>
              <a:ext uri="{FF2B5EF4-FFF2-40B4-BE49-F238E27FC236}">
                <a16:creationId xmlns:a16="http://schemas.microsoft.com/office/drawing/2014/main" xmlns="" id="{B30411E9-F855-4B0F-9D2C-22D62BEBFAA5}"/>
              </a:ext>
            </a:extLst>
          </p:cNvPr>
          <p:cNvSpPr/>
          <p:nvPr/>
        </p:nvSpPr>
        <p:spPr>
          <a:xfrm>
            <a:off x="226684" y="1857465"/>
            <a:ext cx="4899099" cy="714286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9" name="Rectangle: Diagonal Corners Snipped 7">
            <a:extLst>
              <a:ext uri="{FF2B5EF4-FFF2-40B4-BE49-F238E27FC236}">
                <a16:creationId xmlns:a16="http://schemas.microsoft.com/office/drawing/2014/main" xmlns="" id="{6F7280D8-18F2-49ED-AED6-846EA92971CF}"/>
              </a:ext>
            </a:extLst>
          </p:cNvPr>
          <p:cNvSpPr/>
          <p:nvPr/>
        </p:nvSpPr>
        <p:spPr>
          <a:xfrm>
            <a:off x="226684" y="2864622"/>
            <a:ext cx="4899099" cy="714286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11" name="Rectangle: Diagonal Corners Snipped 8">
            <a:extLst>
              <a:ext uri="{FF2B5EF4-FFF2-40B4-BE49-F238E27FC236}">
                <a16:creationId xmlns:a16="http://schemas.microsoft.com/office/drawing/2014/main" xmlns="" id="{B323FB2B-9F0E-40D7-9DF7-6512AA49013B}"/>
              </a:ext>
            </a:extLst>
          </p:cNvPr>
          <p:cNvSpPr/>
          <p:nvPr/>
        </p:nvSpPr>
        <p:spPr>
          <a:xfrm>
            <a:off x="226683" y="3871779"/>
            <a:ext cx="4899099" cy="714286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179513" y="1977685"/>
            <a:ext cx="8705571" cy="7617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b="1" dirty="0" smtClean="0"/>
              <a:t>EDA - </a:t>
            </a:r>
            <a:r>
              <a:rPr lang="en-GB" sz="6000" b="1" dirty="0" smtClean="0">
                <a:solidFill>
                  <a:schemeClr val="accent2"/>
                </a:solidFill>
              </a:rPr>
              <a:t>WITH VISUALIZATION</a:t>
            </a:r>
            <a:endParaRPr lang="en-US" sz="60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 Site VS. FLIGHT NUMBER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536" y="1167594"/>
            <a:ext cx="4464496" cy="3086100"/>
          </a:xfrm>
        </p:spPr>
        <p:txBody>
          <a:bodyPr>
            <a:normAutofit fontScale="92500"/>
          </a:bodyPr>
          <a:lstStyle/>
          <a:p>
            <a:r>
              <a:rPr lang="en-GB" sz="1400" dirty="0"/>
              <a:t>The scatter plot of Launch Site vs. Flight Number shows that:</a:t>
            </a:r>
          </a:p>
          <a:p>
            <a:pPr marL="285750" indent="-285750"/>
            <a:r>
              <a:rPr lang="en-GB" sz="1400" dirty="0"/>
              <a:t>As the number of flights increases, the rate of success at a launch site increases. </a:t>
            </a:r>
          </a:p>
          <a:p>
            <a:pPr marL="285750" indent="-285750"/>
            <a:r>
              <a:rPr lang="en-GB" sz="1400" dirty="0"/>
              <a:t>Most of the early flights (flight numbers &lt; 30) were launched from CCAFS SLC 40, and were generally unsuccessful. </a:t>
            </a:r>
          </a:p>
          <a:p>
            <a:pPr marL="285750" indent="-285750"/>
            <a:r>
              <a:rPr lang="en-GB" sz="1400" dirty="0"/>
              <a:t>The flights from VAFB SLC 4E also show this trend, that earlier flights were less successful.</a:t>
            </a:r>
          </a:p>
          <a:p>
            <a:pPr marL="285750" indent="-285750"/>
            <a:r>
              <a:rPr lang="en-GB" sz="1400" dirty="0"/>
              <a:t>No early flights were launched from KSC LC 39A, so the launches from this site are more successful.</a:t>
            </a:r>
          </a:p>
          <a:p>
            <a:pPr marL="285750" indent="-285750"/>
            <a:r>
              <a:rPr lang="en-GB" sz="1400" dirty="0"/>
              <a:t>Above a flight number of around 30, there are significantly more successful landings (Class = 1).</a:t>
            </a:r>
          </a:p>
          <a:p>
            <a:pPr marL="285750" indent="-285750"/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xmlns="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1221600"/>
            <a:ext cx="3963465" cy="2700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6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vs. PAYLOAD MASS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962400" cy="3086100"/>
          </a:xfrm>
        </p:spPr>
        <p:txBody>
          <a:bodyPr>
            <a:normAutofit/>
          </a:bodyPr>
          <a:lstStyle/>
          <a:p>
            <a:r>
              <a:rPr lang="en-GB" sz="1400" dirty="0"/>
              <a:t>The scatter plot of Launch Site vs. Payload Mass shows that:</a:t>
            </a:r>
          </a:p>
          <a:p>
            <a:pPr marL="285750" indent="-285750"/>
            <a:r>
              <a:rPr lang="en-GB" sz="14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/>
            <a:r>
              <a:rPr lang="en-GB" sz="1400" dirty="0"/>
              <a:t>There is no clear correlation between payload mass and success rate for a given launch site. </a:t>
            </a:r>
          </a:p>
          <a:p>
            <a:pPr marL="285750" indent="-285750"/>
            <a:r>
              <a:rPr lang="en-GB" sz="1400" dirty="0"/>
              <a:t>All sites launched a variety of payload masses, with most of the launches from CCAFS SLC 40 being comparatively lighter payloads (with some outliers).</a:t>
            </a:r>
          </a:p>
          <a:p>
            <a:endParaRPr lang="en-IN" sz="14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437624"/>
            <a:ext cx="4313557" cy="18902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9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962400" cy="3086100"/>
          </a:xfrm>
        </p:spPr>
        <p:txBody>
          <a:bodyPr>
            <a:normAutofit fontScale="85000" lnSpcReduction="20000"/>
          </a:bodyPr>
          <a:lstStyle/>
          <a:p>
            <a:r>
              <a:rPr lang="en-GB" sz="1600" dirty="0"/>
              <a:t>The bar chart of Success Rate vs. Orbit Type shows that the following orbits have the highest (100%) success rate:</a:t>
            </a:r>
          </a:p>
          <a:p>
            <a:pPr marL="285750" indent="-285750"/>
            <a:r>
              <a:rPr lang="en-GB" sz="1600" dirty="0"/>
              <a:t>ES-L1 (Earth-Sun First </a:t>
            </a:r>
            <a:r>
              <a:rPr lang="en-GB" sz="1600" dirty="0" err="1"/>
              <a:t>Lagrangian</a:t>
            </a:r>
            <a:r>
              <a:rPr lang="en-GB" sz="1600" dirty="0"/>
              <a:t> Point)</a:t>
            </a:r>
          </a:p>
          <a:p>
            <a:pPr marL="285750" indent="-285750"/>
            <a:r>
              <a:rPr lang="en-GB" sz="1600" dirty="0"/>
              <a:t>GEO (Geostationary Orbit)</a:t>
            </a:r>
          </a:p>
          <a:p>
            <a:pPr marL="285750" indent="-285750"/>
            <a:r>
              <a:rPr lang="en-GB" sz="1600" dirty="0"/>
              <a:t>HEO (High Earth Orbit)</a:t>
            </a:r>
          </a:p>
          <a:p>
            <a:pPr marL="285750" indent="-285750"/>
            <a:r>
              <a:rPr lang="en-GB" sz="1600" dirty="0"/>
              <a:t>SSO (Sun-synchronous Orbit)</a:t>
            </a:r>
          </a:p>
          <a:p>
            <a:pPr marL="285750" indent="-285750"/>
            <a:endParaRPr lang="en-GB" sz="1600" dirty="0"/>
          </a:p>
          <a:p>
            <a:r>
              <a:rPr lang="en-GB" sz="1600" dirty="0"/>
              <a:t>The orbit with the lowest (0%) success </a:t>
            </a: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rate </a:t>
            </a:r>
            <a:r>
              <a:rPr lang="en-GB" sz="1600" dirty="0"/>
              <a:t>is:</a:t>
            </a:r>
          </a:p>
          <a:p>
            <a:pPr marL="285750" indent="-285750"/>
            <a:r>
              <a:rPr lang="en-GB" sz="1600" dirty="0"/>
              <a:t>SO (Heliocentric Orbit)</a:t>
            </a:r>
          </a:p>
          <a:p>
            <a:endParaRPr lang="en-IN" sz="14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xmlns="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1545636"/>
            <a:ext cx="4491341" cy="22867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9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  <p:sp>
        <p:nvSpPr>
          <p:cNvPr id="34" name="Rectangle 33">
            <a:hlinkClick r:id="" action="ppaction://noaction"/>
            <a:extLst>
              <a:ext uri="{FF2B5EF4-FFF2-40B4-BE49-F238E27FC236}">
                <a16:creationId xmlns:a16="http://schemas.microsoft.com/office/drawing/2014/main" xmlns="" id="{065F3DF3-7DCA-43E6-B9BA-F24A44ED59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4769" y="3428219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xmlns="" id="{1BF4A50B-178E-482D-85E9-5D071A9EF4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7369" y="3428219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36" name="Rectangle 35">
            <a:hlinkClick r:id="rId14" action="ppaction://hlinksldjump"/>
            <a:extLst>
              <a:ext uri="{FF2B5EF4-FFF2-40B4-BE49-F238E27FC236}">
                <a16:creationId xmlns:a16="http://schemas.microsoft.com/office/drawing/2014/main" xmlns="" id="{78A5BD09-27BF-4985-9769-14B3FC8052D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94769" y="3008345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7" name="Rectangle 36">
            <a:hlinkClick r:id="rId14" action="ppaction://hlinksldjump"/>
            <a:extLst>
              <a:ext uri="{FF2B5EF4-FFF2-40B4-BE49-F238E27FC236}">
                <a16:creationId xmlns:a16="http://schemas.microsoft.com/office/drawing/2014/main" xmlns="" id="{0965A3A3-B66E-4C90-8D56-CB0808922BF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7369" y="3008345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38" name="Rectangle 37">
            <a:hlinkClick r:id="rId15" action="ppaction://hlinksldjump"/>
            <a:extLst>
              <a:ext uri="{FF2B5EF4-FFF2-40B4-BE49-F238E27FC236}">
                <a16:creationId xmlns:a16="http://schemas.microsoft.com/office/drawing/2014/main" xmlns="" id="{4D6BAE52-5972-4601-8F24-6B4E513B129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94769" y="2588471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9" name="Rectangle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EA9C00F2-A5CB-41EC-A0CE-FF29508B3AC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7369" y="2588471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40" name="Rectangle 39">
            <a:hlinkClick r:id="rId16" action="ppaction://hlinksldjump"/>
            <a:extLst>
              <a:ext uri="{FF2B5EF4-FFF2-40B4-BE49-F238E27FC236}">
                <a16:creationId xmlns:a16="http://schemas.microsoft.com/office/drawing/2014/main" xmlns="" id="{B1A5EC81-C10F-44C5-90E9-B0AE59EA459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94769" y="2168597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41" name="Rectangle 40">
            <a:hlinkClick r:id="rId16" action="ppaction://hlinksldjump"/>
            <a:extLst>
              <a:ext uri="{FF2B5EF4-FFF2-40B4-BE49-F238E27FC236}">
                <a16:creationId xmlns:a16="http://schemas.microsoft.com/office/drawing/2014/main" xmlns="" id="{512F0378-6D43-4623-8FED-9185E915F1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07369" y="2168597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42" name="Rectangle 41">
            <a:hlinkClick r:id="rId17" action="ppaction://hlinksldjump"/>
            <a:extLst>
              <a:ext uri="{FF2B5EF4-FFF2-40B4-BE49-F238E27FC236}">
                <a16:creationId xmlns:a16="http://schemas.microsoft.com/office/drawing/2014/main" xmlns="" id="{4F7A5919-95F3-47F3-AB7E-F51A0B7358C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94769" y="1748723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3" name="Rectangle 42">
            <a:hlinkClick r:id="rId17" action="ppaction://hlinksldjump"/>
            <a:extLst>
              <a:ext uri="{FF2B5EF4-FFF2-40B4-BE49-F238E27FC236}">
                <a16:creationId xmlns:a16="http://schemas.microsoft.com/office/drawing/2014/main" xmlns="" id="{36702C2B-D30F-4AAD-876B-44849EBF6DC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07369" y="1748723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44" name="Rectangle 43">
            <a:hlinkClick r:id="rId18" action="ppaction://hlinksldjump"/>
            <a:extLst>
              <a:ext uri="{FF2B5EF4-FFF2-40B4-BE49-F238E27FC236}">
                <a16:creationId xmlns:a16="http://schemas.microsoft.com/office/drawing/2014/main" xmlns="" id="{A7F82AF1-1BE4-44B1-9360-3CD9C691B8C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94769" y="1328849"/>
            <a:ext cx="2721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45" name="Rectangle 44">
            <a:hlinkClick r:id="rId18" action="ppaction://hlinksldjump"/>
            <a:extLst>
              <a:ext uri="{FF2B5EF4-FFF2-40B4-BE49-F238E27FC236}">
                <a16:creationId xmlns:a16="http://schemas.microsoft.com/office/drawing/2014/main" xmlns="" id="{EF1A8085-A16A-4345-96A5-4A77B9ED2DC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07369" y="1328849"/>
            <a:ext cx="66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46" name="Footer Placeholder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9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flight number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4178424" cy="3086100"/>
          </a:xfrm>
        </p:spPr>
        <p:txBody>
          <a:bodyPr>
            <a:noAutofit/>
          </a:bodyPr>
          <a:lstStyle/>
          <a:p>
            <a:r>
              <a:rPr lang="en-GB" sz="1400" dirty="0"/>
              <a:t>This scatter plot of Orbit Type vs. Flight number shows a few useful things that the previous plots did not, such as:</a:t>
            </a:r>
          </a:p>
          <a:p>
            <a:pPr marL="285750" indent="-285750"/>
            <a:r>
              <a:rPr lang="en-GB" sz="1400" dirty="0"/>
              <a:t>The 100% success rate of GEO, HEO, and ES-L1 orbits can be explained by only having 1 flight into the respective orbits. </a:t>
            </a:r>
          </a:p>
          <a:p>
            <a:pPr marL="285750" indent="-285750"/>
            <a:r>
              <a:rPr lang="en-GB" sz="1400" dirty="0"/>
              <a:t>The 100% success rate in SSO is more impressive, with 5 successful flights.</a:t>
            </a:r>
          </a:p>
          <a:p>
            <a:pPr marL="285750" indent="-285750"/>
            <a:r>
              <a:rPr lang="en-GB" sz="1400" dirty="0"/>
              <a:t>There is little relationship between Flight Number and Success Rate for GTO.</a:t>
            </a:r>
          </a:p>
          <a:p>
            <a:pPr marL="285750" indent="-285750"/>
            <a:r>
              <a:rPr lang="en-GB" sz="14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/>
            <a:endParaRPr lang="en-GB" sz="1400" dirty="0"/>
          </a:p>
          <a:p>
            <a:endParaRPr lang="en-GB" sz="14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xmlns="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576472"/>
            <a:ext cx="4176464" cy="2056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6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PAYLOAD MASS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4106416" cy="3086100"/>
          </a:xfrm>
        </p:spPr>
        <p:txBody>
          <a:bodyPr>
            <a:normAutofit/>
          </a:bodyPr>
          <a:lstStyle/>
          <a:p>
            <a:r>
              <a:rPr lang="en-GB" sz="1200" dirty="0"/>
              <a:t>This scatter plot of Orbit Type vs. Payload Mass shows that:</a:t>
            </a:r>
          </a:p>
          <a:p>
            <a:pPr marL="285750" indent="-285750"/>
            <a:r>
              <a:rPr lang="en-GB" sz="1200" dirty="0"/>
              <a:t>The following orbit types have more success with heavy payloads:</a:t>
            </a:r>
          </a:p>
          <a:p>
            <a:pPr marL="463550" lvl="1"/>
            <a:r>
              <a:rPr lang="en-GB" sz="1100" dirty="0"/>
              <a:t>PO (although the number of data points is small)</a:t>
            </a:r>
          </a:p>
          <a:p>
            <a:pPr marL="463550" lvl="1"/>
            <a:r>
              <a:rPr lang="en-GB" sz="1100" dirty="0"/>
              <a:t>ISS</a:t>
            </a:r>
          </a:p>
          <a:p>
            <a:pPr marL="463550" lvl="1"/>
            <a:r>
              <a:rPr lang="en-GB" sz="1100" dirty="0"/>
              <a:t>LEO</a:t>
            </a:r>
          </a:p>
          <a:p>
            <a:pPr marL="285750" indent="-285750"/>
            <a:r>
              <a:rPr lang="en-GB" sz="1200" dirty="0"/>
              <a:t>For GTO, the relationship between payload mass and success rate is unclear.</a:t>
            </a:r>
          </a:p>
          <a:p>
            <a:pPr marL="285750" indent="-285750"/>
            <a:r>
              <a:rPr lang="en-GB" sz="1200" dirty="0"/>
              <a:t>VLEO (Very Low Earth Orbit) launches are associated with heavier payloads, which makes intuitive sense.</a:t>
            </a:r>
          </a:p>
          <a:p>
            <a:pPr marL="285750" indent="-285750"/>
            <a:endParaRPr lang="en-GB" sz="1200" dirty="0"/>
          </a:p>
          <a:p>
            <a:endParaRPr lang="en-GB" sz="12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xmlns="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6" y="1545636"/>
            <a:ext cx="4464496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8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4034408" cy="3086100"/>
          </a:xfrm>
        </p:spPr>
        <p:txBody>
          <a:bodyPr>
            <a:normAutofit/>
          </a:bodyPr>
          <a:lstStyle/>
          <a:p>
            <a:r>
              <a:rPr lang="en-GB" sz="1600" dirty="0"/>
              <a:t>The line chart of yearly average success rate shows that:</a:t>
            </a:r>
          </a:p>
          <a:p>
            <a:pPr marL="285750" indent="-285750"/>
            <a:r>
              <a:rPr lang="en-GB" sz="1600" dirty="0"/>
              <a:t>Between 2010 and 2013, all landings were unsuccessful (as the success rate is 0).</a:t>
            </a:r>
          </a:p>
          <a:p>
            <a:pPr marL="285750" indent="-285750"/>
            <a:r>
              <a:rPr lang="en-GB" sz="1600" dirty="0"/>
              <a:t>After 2013, the success rate generally increased, despite small dips in 2018 and 2020.</a:t>
            </a:r>
          </a:p>
          <a:p>
            <a:pPr marL="285750" indent="-285750"/>
            <a:r>
              <a:rPr lang="en-GB" sz="1600" dirty="0"/>
              <a:t>After 2016, there was always a greater than 50% chance of success.</a:t>
            </a:r>
            <a:endParaRPr lang="en-GB" sz="1600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99642"/>
            <a:ext cx="4420376" cy="22586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4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2934" y="2190877"/>
            <a:ext cx="8741067" cy="7617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b="1" dirty="0" smtClean="0"/>
              <a:t>EDA - </a:t>
            </a:r>
            <a:r>
              <a:rPr lang="en-GB" sz="6600" b="1" dirty="0" smtClean="0">
                <a:solidFill>
                  <a:schemeClr val="accent2"/>
                </a:solidFill>
              </a:rPr>
              <a:t>WITH SQL</a:t>
            </a:r>
            <a:endParaRPr 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0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 Names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459832"/>
          </a:xfrm>
        </p:spPr>
        <p:txBody>
          <a:bodyPr>
            <a:normAutofit fontScale="40000" lnSpcReduction="20000"/>
          </a:bodyPr>
          <a:lstStyle/>
          <a:p>
            <a:r>
              <a:rPr lang="en-GB" sz="3000" dirty="0"/>
              <a:t>Find the names of the unique launch sites.</a:t>
            </a:r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endParaRPr lang="en-GB" sz="3000" dirty="0"/>
          </a:p>
          <a:p>
            <a:r>
              <a:rPr lang="en-GB" sz="3000" dirty="0"/>
              <a:t>The word </a:t>
            </a:r>
            <a:r>
              <a:rPr lang="en-GB" sz="3000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sz="3000" dirty="0"/>
              <a:t> returns only unique values from the </a:t>
            </a:r>
            <a:r>
              <a:rPr lang="en-GB" sz="3000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sz="3000" dirty="0"/>
              <a:t> column of the </a:t>
            </a:r>
            <a:r>
              <a:rPr lang="en-GB" sz="3000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sz="3000" dirty="0"/>
              <a:t> table</a:t>
            </a:r>
            <a:r>
              <a:rPr lang="en-GB" dirty="0"/>
              <a:t>.</a:t>
            </a:r>
          </a:p>
          <a:p>
            <a:endParaRPr lang="en-IN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707654"/>
            <a:ext cx="5328591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xmlns="" id="{1C53322C-9E51-4115-A482-EF76877B1F6F}"/>
              </a:ext>
            </a:extLst>
          </p:cNvPr>
          <p:cNvSpPr/>
          <p:nvPr/>
        </p:nvSpPr>
        <p:spPr>
          <a:xfrm>
            <a:off x="6300192" y="2387315"/>
            <a:ext cx="73136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529644"/>
            <a:ext cx="1584176" cy="185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4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210872" cy="360384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Arrow: Right 10">
            <a:extLst>
              <a:ext uri="{FF2B5EF4-FFF2-40B4-BE49-F238E27FC236}">
                <a16:creationId xmlns:a16="http://schemas.microsoft.com/office/drawing/2014/main" xmlns="" id="{F4AC64F1-8C9D-4DBB-8A19-981829822467}"/>
              </a:ext>
            </a:extLst>
          </p:cNvPr>
          <p:cNvSpPr/>
          <p:nvPr/>
        </p:nvSpPr>
        <p:spPr>
          <a:xfrm>
            <a:off x="5940152" y="2499742"/>
            <a:ext cx="864096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851670"/>
            <a:ext cx="5544616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2365374"/>
            <a:ext cx="1954387" cy="753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2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 with 'CCA'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7544" y="1317834"/>
            <a:ext cx="8356848" cy="381987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315"/>
            <a:ext cx="5184576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10">
            <a:extLst>
              <a:ext uri="{FF2B5EF4-FFF2-40B4-BE49-F238E27FC236}">
                <a16:creationId xmlns:a16="http://schemas.microsoft.com/office/drawing/2014/main" xmlns="" id="{F4AC64F1-8C9D-4DBB-8A19-981829822467}"/>
              </a:ext>
            </a:extLst>
          </p:cNvPr>
          <p:cNvSpPr/>
          <p:nvPr/>
        </p:nvSpPr>
        <p:spPr>
          <a:xfrm>
            <a:off x="6340978" y="2887075"/>
            <a:ext cx="623859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565" y="2139702"/>
            <a:ext cx="1533858" cy="21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2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89188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sz="1600" dirty="0">
                <a:solidFill>
                  <a:srgbClr val="D69D68"/>
                </a:solidFill>
              </a:rPr>
              <a:t> </a:t>
            </a:r>
            <a:r>
              <a:rPr lang="en-GB" dirty="0"/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F9 v1.1 booster version.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36195" y="238708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51671"/>
            <a:ext cx="4824536" cy="1872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Arrow: Right 11">
            <a:extLst>
              <a:ext uri="{FF2B5EF4-FFF2-40B4-BE49-F238E27FC236}">
                <a16:creationId xmlns:a16="http://schemas.microsoft.com/office/drawing/2014/main" xmlns="" id="{801B4DEE-B97E-4921-9A67-9F2D2730D05E}"/>
              </a:ext>
            </a:extLst>
          </p:cNvPr>
          <p:cNvSpPr/>
          <p:nvPr/>
        </p:nvSpPr>
        <p:spPr>
          <a:xfrm>
            <a:off x="5593103" y="2571750"/>
            <a:ext cx="731363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54" y="2398554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6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354888" cy="381987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/>
              <a:t>column, i.e. the first date,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/>
              <a:t>keyword (and the associated condition) filters the results to only the successful ground pad landings.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23679"/>
            <a:ext cx="4887267" cy="16561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12">
            <a:extLst>
              <a:ext uri="{FF2B5EF4-FFF2-40B4-BE49-F238E27FC236}">
                <a16:creationId xmlns:a16="http://schemas.microsoft.com/office/drawing/2014/main" xmlns="" id="{95549343-9BDE-4AD6-956A-51D7C55E2D4D}"/>
              </a:ext>
            </a:extLst>
          </p:cNvPr>
          <p:cNvSpPr/>
          <p:nvPr/>
        </p:nvSpPr>
        <p:spPr>
          <a:xfrm>
            <a:off x="6156176" y="2548406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44" y="2538328"/>
            <a:ext cx="1656184" cy="621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2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Drone Ship Landing with Payload between 4000 and 6000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354888" cy="381987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018110"/>
            <a:ext cx="5112568" cy="1271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xmlns="" id="{8110911A-B0A5-4963-A1A6-A1E9F9E4AD9F}"/>
              </a:ext>
            </a:extLst>
          </p:cNvPr>
          <p:cNvSpPr/>
          <p:nvPr/>
        </p:nvSpPr>
        <p:spPr>
          <a:xfrm>
            <a:off x="6228184" y="2397655"/>
            <a:ext cx="648072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2017827"/>
            <a:ext cx="1740147" cy="1728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1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496" y="1200150"/>
            <a:ext cx="4896544" cy="3086100"/>
          </a:xfrm>
        </p:spPr>
        <p:txBody>
          <a:bodyPr>
            <a:normAutofit fontScale="55000" lnSpcReduction="2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dirty="0"/>
              <a:t>This project follows these steps: </a:t>
            </a:r>
          </a:p>
          <a:p>
            <a:pPr marL="819150" lvl="2" indent="-457200"/>
            <a:r>
              <a:rPr lang="en-GB" dirty="0"/>
              <a:t>Data Collection</a:t>
            </a:r>
          </a:p>
          <a:p>
            <a:pPr marL="819150" lvl="2" indent="-457200"/>
            <a:r>
              <a:rPr lang="en-GB" dirty="0"/>
              <a:t>Data Wrangling </a:t>
            </a:r>
          </a:p>
          <a:p>
            <a:pPr marL="819150" lvl="2" indent="-457200"/>
            <a:r>
              <a:rPr lang="en-GB" dirty="0"/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dirty="0"/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dirty="0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Predictive analysis of classification models</a:t>
            </a:r>
          </a:p>
          <a:p>
            <a:endParaRPr lang="en-IN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54" y="2573729"/>
            <a:ext cx="1974832" cy="113214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528387"/>
            <a:ext cx="1846625" cy="1555531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471019"/>
            <a:ext cx="1825167" cy="88260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6822554" y="1497871"/>
            <a:ext cx="1925910" cy="85648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6E91195E-1A45-4FAB-8DD4-2EB43A875AA0}"/>
              </a:ext>
            </a:extLst>
          </p:cNvPr>
          <p:cNvSpPr/>
          <p:nvPr/>
        </p:nvSpPr>
        <p:spPr>
          <a:xfrm>
            <a:off x="6644953" y="1334986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C6B3179-88F9-4EF1-829B-AD5296840D50}"/>
              </a:ext>
            </a:extLst>
          </p:cNvPr>
          <p:cNvSpPr/>
          <p:nvPr/>
        </p:nvSpPr>
        <p:spPr>
          <a:xfrm>
            <a:off x="6639184" y="2452453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5EC60A8-E290-432C-9150-DC133F4983FB}"/>
              </a:ext>
            </a:extLst>
          </p:cNvPr>
          <p:cNvSpPr/>
          <p:nvPr/>
        </p:nvSpPr>
        <p:spPr>
          <a:xfrm>
            <a:off x="4379217" y="1259276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9604FB-CA0E-4BD9-816B-F05BF0A255D9}"/>
              </a:ext>
            </a:extLst>
          </p:cNvPr>
          <p:cNvSpPr/>
          <p:nvPr/>
        </p:nvSpPr>
        <p:spPr>
          <a:xfrm>
            <a:off x="4379217" y="2355388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9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Successful and Failure Mission Outcomes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210872" cy="374786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  <a:p>
            <a:endParaRPr lang="en-IN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7694"/>
            <a:ext cx="490981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xmlns="" id="{D00A55F6-95C7-4941-9E59-02BD45A5A209}"/>
              </a:ext>
            </a:extLst>
          </p:cNvPr>
          <p:cNvSpPr/>
          <p:nvPr/>
        </p:nvSpPr>
        <p:spPr>
          <a:xfrm>
            <a:off x="6084168" y="2398598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221472"/>
            <a:ext cx="1728192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14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Carried Maximum Payload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354888" cy="374786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subquery</a:t>
            </a:r>
            <a:r>
              <a:rPr lang="en-GB" dirty="0"/>
              <a:t>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10"/>
            <a:ext cx="5112568" cy="1333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xmlns="" id="{037B3AE1-6D36-4754-9B2A-EE291B5EC6E6}"/>
              </a:ext>
            </a:extLst>
          </p:cNvPr>
          <p:cNvSpPr/>
          <p:nvPr/>
        </p:nvSpPr>
        <p:spPr>
          <a:xfrm>
            <a:off x="6314792" y="2636043"/>
            <a:ext cx="648072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771550"/>
            <a:ext cx="1397143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8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282880" cy="367585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16414"/>
            <a:ext cx="5040560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xmlns="" id="{8316B8CA-7D59-4050-A066-9B5625E6A76F}"/>
              </a:ext>
            </a:extLst>
          </p:cNvPr>
          <p:cNvSpPr/>
          <p:nvPr/>
        </p:nvSpPr>
        <p:spPr>
          <a:xfrm>
            <a:off x="5580112" y="2738945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533523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Landing Outcomes Between 2010-06-04 and 2017-03-20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8282880" cy="378945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is used to specify the descending order.</a:t>
            </a:r>
          </a:p>
          <a:p>
            <a:endParaRPr lang="en-IN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54257"/>
            <a:ext cx="4968552" cy="1841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xmlns="" id="{00593BBD-21D6-4EFD-BA6D-CF55DBAFE911}"/>
              </a:ext>
            </a:extLst>
          </p:cNvPr>
          <p:cNvSpPr/>
          <p:nvPr/>
        </p:nvSpPr>
        <p:spPr>
          <a:xfrm>
            <a:off x="5551512" y="2735134"/>
            <a:ext cx="720080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758" y="1865227"/>
            <a:ext cx="2256628" cy="2002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6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4813" y="1323344"/>
            <a:ext cx="8631683" cy="30469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5400" b="1" dirty="0" smtClean="0"/>
              <a:t>LAUNCH SITES PROXIMITY ANALYSIS – </a:t>
            </a:r>
            <a:r>
              <a:rPr lang="en-GB" sz="5400" b="1" dirty="0" smtClean="0">
                <a:solidFill>
                  <a:schemeClr val="accent2"/>
                </a:solidFill>
              </a:rPr>
              <a:t>FOLIUM INTERACTIVE MAP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02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-6018"/>
            <a:ext cx="7924800" cy="633552"/>
          </a:xfrm>
        </p:spPr>
        <p:txBody>
          <a:bodyPr/>
          <a:lstStyle/>
          <a:p>
            <a:r>
              <a:rPr lang="en-GB" dirty="0"/>
              <a:t>ALL LAUNCH SITES ON A MAP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67544" y="739878"/>
            <a:ext cx="3456384" cy="2263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689" y="699542"/>
            <a:ext cx="4514919" cy="2304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827" y="3147814"/>
            <a:ext cx="2513733" cy="1879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817" y="3212561"/>
            <a:ext cx="1512168" cy="1804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3131840" y="2067694"/>
            <a:ext cx="5034930" cy="576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7633693" y="2217611"/>
            <a:ext cx="748336" cy="172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5364088" y="3867894"/>
            <a:ext cx="2304256" cy="2899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201071" y="3410049"/>
            <a:ext cx="3989330" cy="14098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 smtClean="0"/>
              <a:t>All </a:t>
            </a:r>
            <a:r>
              <a:rPr lang="en-GB" sz="1400" dirty="0" err="1" smtClean="0"/>
              <a:t>SpaceX</a:t>
            </a:r>
            <a:r>
              <a:rPr lang="en-GB" sz="1400" dirty="0" smtClean="0"/>
              <a:t> launch sites are on coasts of the United States of America, specifically Florida and California. </a:t>
            </a:r>
          </a:p>
          <a:p>
            <a:endParaRPr lang="en-GB" sz="1100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2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565571"/>
          </a:xfrm>
        </p:spPr>
        <p:txBody>
          <a:bodyPr/>
          <a:lstStyle/>
          <a:p>
            <a:r>
              <a:rPr lang="en-GB" dirty="0"/>
              <a:t>SUCCESS/FAILED LAUNCHES FOR EACH SITE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251521" y="987574"/>
            <a:ext cx="4464496" cy="1944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0" y="3507854"/>
            <a:ext cx="1732666" cy="144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321" y="3509380"/>
            <a:ext cx="2030704" cy="14475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68" t="15992" r="18660" b="13989"/>
          <a:stretch/>
        </p:blipFill>
        <p:spPr>
          <a:xfrm>
            <a:off x="5508104" y="3003799"/>
            <a:ext cx="1512168" cy="1953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63" t="14943" r="18395" b="15057"/>
          <a:stretch/>
        </p:blipFill>
        <p:spPr>
          <a:xfrm>
            <a:off x="7524328" y="2983802"/>
            <a:ext cx="1454661" cy="19931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4CF0C46-6155-4C75-A554-8D2029DED5AE}"/>
              </a:ext>
            </a:extLst>
          </p:cNvPr>
          <p:cNvSpPr txBox="1"/>
          <p:nvPr/>
        </p:nvSpPr>
        <p:spPr>
          <a:xfrm>
            <a:off x="4427984" y="2534863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092280" y="3858602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858602"/>
                <a:ext cx="4106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6557" r="-19118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5337559" y="561790"/>
            <a:ext cx="3365426" cy="1772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 smtClean="0"/>
              <a:t>Launches have been grouped into clusters, and annotated with </a:t>
            </a:r>
            <a:r>
              <a:rPr lang="en-GB" sz="1400" dirty="0" smtClean="0">
                <a:solidFill>
                  <a:srgbClr val="058A05"/>
                </a:solidFill>
              </a:rPr>
              <a:t>green icons </a:t>
            </a:r>
            <a:r>
              <a:rPr lang="en-GB" sz="1400" dirty="0" smtClean="0"/>
              <a:t>for successful launches, and </a:t>
            </a:r>
            <a:r>
              <a:rPr lang="en-GB" sz="1400" dirty="0" smtClean="0">
                <a:solidFill>
                  <a:srgbClr val="FF0505"/>
                </a:solidFill>
              </a:rPr>
              <a:t>red icons </a:t>
            </a:r>
            <a:r>
              <a:rPr lang="en-GB" sz="1400" dirty="0" smtClean="0"/>
              <a:t>for failed launches.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C6D80A-8CB8-43E7-919A-881ECCFB1F0F}"/>
              </a:ext>
            </a:extLst>
          </p:cNvPr>
          <p:cNvSpPr txBox="1"/>
          <p:nvPr/>
        </p:nvSpPr>
        <p:spPr>
          <a:xfrm>
            <a:off x="179512" y="3066514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38EB93-4343-4D23-962B-7E16FEFDB7D0}"/>
              </a:ext>
            </a:extLst>
          </p:cNvPr>
          <p:cNvSpPr txBox="1"/>
          <p:nvPr/>
        </p:nvSpPr>
        <p:spPr>
          <a:xfrm>
            <a:off x="2915816" y="3075806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415129" y="2036250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275856" y="2557419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3690767" y="2572402"/>
            <a:ext cx="1905159" cy="6880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84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8210872" cy="432048"/>
          </a:xfrm>
        </p:spPr>
        <p:txBody>
          <a:bodyPr/>
          <a:lstStyle/>
          <a:p>
            <a:r>
              <a:rPr lang="en-GB" sz="2200" dirty="0"/>
              <a:t>PROXIMITY OF LAUNCH SITES TO OTHER POINTS OF INTEREST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931790"/>
            <a:ext cx="5400600" cy="2016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43" y="2931790"/>
            <a:ext cx="2350991" cy="2016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699542"/>
            <a:ext cx="2447360" cy="16756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ABECE6-E742-4972-B0B5-12B361F46DE6}"/>
              </a:ext>
            </a:extLst>
          </p:cNvPr>
          <p:cNvSpPr txBox="1"/>
          <p:nvPr/>
        </p:nvSpPr>
        <p:spPr>
          <a:xfrm>
            <a:off x="251521" y="843558"/>
            <a:ext cx="3024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</a:t>
            </a:r>
            <a:r>
              <a:rPr lang="en-GB" sz="1600" dirty="0">
                <a:solidFill>
                  <a:srgbClr val="0070C0"/>
                </a:solidFill>
              </a:rPr>
              <a:t>CCAFS SLC-40 </a:t>
            </a:r>
            <a:r>
              <a:rPr lang="en-GB" sz="1600" dirty="0"/>
              <a:t>launch site as an example site, we can understand more about the placement of launch sites.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5940152" y="676372"/>
            <a:ext cx="2880320" cy="1895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 smtClean="0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 smtClean="0">
                <a:solidFill>
                  <a:schemeClr val="accent2"/>
                </a:solidFill>
              </a:rPr>
              <a:t>YES.</a:t>
            </a:r>
            <a:r>
              <a:rPr lang="en-GB" sz="1050" dirty="0" smtClean="0"/>
              <a:t> The coastline is only 0.87 km due East.</a:t>
            </a:r>
          </a:p>
          <a:p>
            <a:r>
              <a:rPr lang="en-GB" sz="1050" dirty="0" smtClean="0">
                <a:solidFill>
                  <a:schemeClr val="bg1"/>
                </a:solidFill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 smtClean="0">
                <a:solidFill>
                  <a:schemeClr val="accent2"/>
                </a:solidFill>
              </a:rPr>
              <a:t>YES. </a:t>
            </a:r>
            <a:r>
              <a:rPr lang="en-GB" sz="1050" dirty="0" smtClean="0"/>
              <a:t>The nearest highway is only 0.59km away. </a:t>
            </a:r>
          </a:p>
          <a:p>
            <a:r>
              <a:rPr lang="en-GB" sz="1050" dirty="0" smtClean="0">
                <a:solidFill>
                  <a:schemeClr val="bg1"/>
                </a:solidFill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 smtClean="0">
                <a:solidFill>
                  <a:schemeClr val="accent2"/>
                </a:solidFill>
              </a:rPr>
              <a:t>YES. </a:t>
            </a:r>
            <a:r>
              <a:rPr lang="en-GB" sz="1050" dirty="0" smtClean="0"/>
              <a:t>The nearest railway is only 1.29 km away.</a:t>
            </a:r>
          </a:p>
          <a:p>
            <a:r>
              <a:rPr lang="en-GB" sz="1050" dirty="0" smtClean="0">
                <a:solidFill>
                  <a:schemeClr val="bg1"/>
                </a:solidFill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 smtClean="0">
                <a:solidFill>
                  <a:schemeClr val="accent2"/>
                </a:solidFill>
              </a:rPr>
              <a:t>YES. </a:t>
            </a:r>
            <a:r>
              <a:rPr lang="en-GB" sz="1050" dirty="0" smtClean="0"/>
              <a:t>The nearest city is 51.74 km </a:t>
            </a:r>
            <a:r>
              <a:rPr lang="en-GB" sz="1200" dirty="0" smtClean="0"/>
              <a:t>away.</a:t>
            </a:r>
          </a:p>
          <a:p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8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8739187" cy="20313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000" b="1" dirty="0" smtClean="0"/>
              <a:t>interactive dashboard  - </a:t>
            </a:r>
            <a:r>
              <a:rPr lang="en-GB" sz="6000" b="1" dirty="0" err="1" smtClean="0">
                <a:solidFill>
                  <a:schemeClr val="accent2"/>
                </a:solidFill>
              </a:rPr>
              <a:t>Plotly</a:t>
            </a:r>
            <a:r>
              <a:rPr lang="en-GB" sz="6000" b="1" dirty="0" smtClean="0">
                <a:solidFill>
                  <a:schemeClr val="accent2"/>
                </a:solidFill>
              </a:rPr>
              <a:t> Dash</a:t>
            </a:r>
            <a:endParaRPr lang="en-US" sz="60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6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count for all sites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1352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352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1352550"/>
            <a:ext cx="79248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68388"/>
            <a:ext cx="6040331" cy="3479280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6516216" y="1059583"/>
            <a:ext cx="2592288" cy="3888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 smtClean="0"/>
              <a:t>The launch site </a:t>
            </a:r>
            <a:r>
              <a:rPr lang="en-GB" sz="1400" dirty="0" smtClean="0">
                <a:solidFill>
                  <a:schemeClr val="accent2"/>
                </a:solidFill>
              </a:rPr>
              <a:t>KSC LC-39 A</a:t>
            </a:r>
            <a:r>
              <a:rPr lang="en-GB" sz="1400" dirty="0" smtClean="0"/>
              <a:t> had the most successful launches, with 41.7% of the total successful launches.</a:t>
            </a:r>
            <a:endParaRPr lang="en-GB" sz="1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2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536" y="1200150"/>
            <a:ext cx="5040560" cy="385587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0"/>
              </a:spcBef>
              <a:buClrTx/>
              <a:buNone/>
              <a:defRPr/>
            </a:pPr>
            <a:endParaRPr lang="en-GB" sz="1600" spc="0" dirty="0">
              <a:solidFill>
                <a:srgbClr val="FFFFFF"/>
              </a:solidFill>
              <a:latin typeface="Ubuntu"/>
            </a:endParaRPr>
          </a:p>
          <a:p>
            <a:pPr lvl="0">
              <a:spcBef>
                <a:spcPts val="0"/>
              </a:spcBef>
              <a:buClrTx/>
              <a:defRPr/>
            </a:pPr>
            <a:r>
              <a:rPr lang="en-GB" sz="1600" spc="0" dirty="0" err="1">
                <a:solidFill>
                  <a:srgbClr val="FFFFFF"/>
                </a:solidFill>
                <a:latin typeface="Ubuntu"/>
              </a:rPr>
              <a:t>SpaceX</a:t>
            </a:r>
            <a:r>
              <a:rPr lang="en-GB" sz="1600" spc="0" dirty="0">
                <a:solidFill>
                  <a:srgbClr val="FFFFFF"/>
                </a:solidFill>
                <a:latin typeface="Ubuntu"/>
              </a:rPr>
              <a:t> launches Falcon 9 rockets at a cost of around $62m. This is considerably cheaper than other providers (which usually cost upwards of $165m), and much of the savings are because </a:t>
            </a:r>
            <a:r>
              <a:rPr lang="en-GB" sz="1600" spc="0" dirty="0" err="1">
                <a:solidFill>
                  <a:srgbClr val="FFFFFF"/>
                </a:solidFill>
                <a:latin typeface="Ubuntu"/>
              </a:rPr>
              <a:t>SpaceX</a:t>
            </a:r>
            <a:r>
              <a:rPr lang="en-GB" sz="1600" spc="0" dirty="0">
                <a:solidFill>
                  <a:srgbClr val="FFFFFF"/>
                </a:solidFill>
                <a:latin typeface="Ubuntu"/>
              </a:rPr>
              <a:t> can land, and then re-use the first stage of the rocket.</a:t>
            </a:r>
          </a:p>
          <a:p>
            <a:pPr lvl="0">
              <a:spcBef>
                <a:spcPts val="0"/>
              </a:spcBef>
              <a:buClrTx/>
              <a:defRPr/>
            </a:pPr>
            <a:endParaRPr lang="en-GB" sz="1600" spc="0" dirty="0">
              <a:solidFill>
                <a:srgbClr val="FFFFFF"/>
              </a:solidFill>
              <a:latin typeface="Ubuntu"/>
            </a:endParaRPr>
          </a:p>
          <a:p>
            <a:pPr lvl="0">
              <a:spcBef>
                <a:spcPts val="0"/>
              </a:spcBef>
              <a:buClrTx/>
              <a:defRPr/>
            </a:pPr>
            <a:r>
              <a:rPr lang="en-GB" sz="1600" spc="0" dirty="0">
                <a:solidFill>
                  <a:srgbClr val="FFFFFF"/>
                </a:solidFill>
                <a:latin typeface="Ubuntu"/>
              </a:rPr>
              <a:t>If we can make predictions on whether the first stage will land, we can determine the cost of a launch, and use this information to assess whether or not an alternate company should bid and </a:t>
            </a:r>
            <a:r>
              <a:rPr lang="en-GB" sz="1600" spc="0" dirty="0" err="1">
                <a:solidFill>
                  <a:srgbClr val="FFFFFF"/>
                </a:solidFill>
                <a:latin typeface="Ubuntu"/>
              </a:rPr>
              <a:t>SpaceX</a:t>
            </a:r>
            <a:r>
              <a:rPr lang="en-GB" sz="1600" spc="0" dirty="0">
                <a:solidFill>
                  <a:srgbClr val="FFFFFF"/>
                </a:solidFill>
                <a:latin typeface="Ubuntu"/>
              </a:rPr>
              <a:t> for a rocket launch.</a:t>
            </a:r>
          </a:p>
          <a:p>
            <a:pPr lvl="0">
              <a:spcBef>
                <a:spcPts val="0"/>
              </a:spcBef>
              <a:buClrTx/>
              <a:defRPr/>
            </a:pPr>
            <a:endParaRPr lang="en-GB" sz="1600" spc="0" dirty="0">
              <a:solidFill>
                <a:srgbClr val="FFFFFF"/>
              </a:solidFill>
              <a:latin typeface="Ubuntu"/>
            </a:endParaRPr>
          </a:p>
          <a:p>
            <a:pPr lvl="0">
              <a:spcBef>
                <a:spcPts val="0"/>
              </a:spcBef>
              <a:buClrTx/>
              <a:defRPr/>
            </a:pPr>
            <a:r>
              <a:rPr lang="en-GB" sz="1600" spc="0" dirty="0">
                <a:solidFill>
                  <a:srgbClr val="FFFFFF"/>
                </a:solidFill>
                <a:latin typeface="Ubuntu"/>
              </a:rPr>
              <a:t>This project will ultimately </a:t>
            </a:r>
            <a:r>
              <a:rPr lang="en-GB" sz="1600" spc="0" dirty="0">
                <a:solidFill>
                  <a:srgbClr val="12ABDB"/>
                </a:solidFill>
                <a:latin typeface="Ubuntu"/>
              </a:rPr>
              <a:t>predict if the Space X Falcon 9 first stage will land successfully</a:t>
            </a:r>
            <a:r>
              <a:rPr lang="en-GB" sz="1600" spc="0" dirty="0" smtClean="0">
                <a:solidFill>
                  <a:srgbClr val="12ABDB"/>
                </a:solidFill>
                <a:latin typeface="Ubuntu"/>
              </a:rPr>
              <a:t>.</a:t>
            </a:r>
            <a:endParaRPr lang="en-GB" sz="1600" spc="0" dirty="0">
              <a:solidFill>
                <a:srgbClr val="12ABDB"/>
              </a:solidFill>
              <a:latin typeface="Ubuntu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828EB0-D704-4688-BB75-6EA2EB58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5" y="-20538"/>
            <a:ext cx="5489841" cy="51435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637579"/>
          </a:xfrm>
        </p:spPr>
        <p:txBody>
          <a:bodyPr/>
          <a:lstStyle/>
          <a:p>
            <a:r>
              <a:rPr lang="en-GB" sz="2200" dirty="0"/>
              <a:t>Pie chart for the launch site with highest launch success ratio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31590"/>
            <a:ext cx="5819328" cy="3426671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6372200" y="843559"/>
            <a:ext cx="2664296" cy="41764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The launch site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KSC LC-39 A </a:t>
            </a:r>
            <a:r>
              <a:rPr lang="en-GB" dirty="0">
                <a:solidFill>
                  <a:schemeClr val="tx1"/>
                </a:solidFill>
              </a:rPr>
              <a:t>also had the highest rate of successful launches, with a 76.9% success rate.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565571"/>
          </a:xfrm>
        </p:spPr>
        <p:txBody>
          <a:bodyPr/>
          <a:lstStyle/>
          <a:p>
            <a:r>
              <a:rPr lang="en-GB" sz="2200" dirty="0"/>
              <a:t>Launch Outcome VS. Payload scatter plot for all sites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" y="987575"/>
            <a:ext cx="4498742" cy="250633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5508104" y="974461"/>
            <a:ext cx="3312368" cy="202753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5541704" y="3250100"/>
            <a:ext cx="3245168" cy="177281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F692F50B-038A-41B2-86BA-90EAF2CD9EEA}"/>
              </a:ext>
            </a:extLst>
          </p:cNvPr>
          <p:cNvSpPr/>
          <p:nvPr/>
        </p:nvSpPr>
        <p:spPr>
          <a:xfrm>
            <a:off x="5364104" y="80551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692F50B-038A-41B2-86BA-90EAF2CD9EEA}"/>
              </a:ext>
            </a:extLst>
          </p:cNvPr>
          <p:cNvSpPr/>
          <p:nvPr/>
        </p:nvSpPr>
        <p:spPr>
          <a:xfrm>
            <a:off x="5364120" y="307580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203214" y="3726459"/>
            <a:ext cx="5031282" cy="1372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100" dirty="0" smtClean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050" dirty="0" smtClean="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050" dirty="0" smtClean="0"/>
              <a:t>4000 – 10000 kg (massive payloads)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100" dirty="0" smtClean="0"/>
              <a:t>From these 2 plots, it can be shown that </a:t>
            </a:r>
            <a:r>
              <a:rPr lang="en-GB" sz="1100" dirty="0" smtClean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100" dirty="0" smtClean="0"/>
              <a:t>It is also worth noting that some booster types (v1.0 and B5) have not been launched with massive payloads.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6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8559675" cy="20313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b="1" dirty="0" smtClean="0"/>
              <a:t>PREDICTIVE ANALYSIS - </a:t>
            </a:r>
            <a:r>
              <a:rPr lang="en-GB" sz="6600" b="1" dirty="0" smtClean="0">
                <a:solidFill>
                  <a:schemeClr val="accent2"/>
                </a:solidFill>
              </a:rPr>
              <a:t>CLASSIFICATION</a:t>
            </a:r>
            <a:endParaRPr lang="en-US" sz="66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7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850832" cy="637579"/>
          </a:xfrm>
        </p:spPr>
        <p:txBody>
          <a:bodyPr/>
          <a:lstStyle/>
          <a:p>
            <a:r>
              <a:rPr lang="en-GB" sz="2800" dirty="0"/>
              <a:t>CLASSIFICATION ACCURACY</a:t>
            </a:r>
            <a:endParaRPr lang="en-IN" sz="28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xmlns="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32" y="339502"/>
            <a:ext cx="3722904" cy="201622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xmlns="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32" y="2715766"/>
            <a:ext cx="3722902" cy="201622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28664" y="843558"/>
            <a:ext cx="5112568" cy="1512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dirty="0" smtClean="0"/>
              <a:t>Plotting the Accuracy Score and Best Score for each classification algorithm produces the following result: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200" dirty="0" smtClean="0"/>
              <a:t>The </a:t>
            </a:r>
            <a:r>
              <a:rPr lang="en-GB" sz="1200" dirty="0" smtClean="0">
                <a:solidFill>
                  <a:schemeClr val="accent2"/>
                </a:solidFill>
              </a:rPr>
              <a:t>Decision Tree </a:t>
            </a:r>
            <a:r>
              <a:rPr lang="en-GB" sz="1200" dirty="0" smtClean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 smtClean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 smtClean="0"/>
              <a:t>The Best Score is 90.36%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715766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2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565571"/>
          </a:xfrm>
        </p:spPr>
        <p:txBody>
          <a:bodyPr/>
          <a:lstStyle/>
          <a:p>
            <a:r>
              <a:rPr lang="en-GB" dirty="0"/>
              <a:t>Confusion Matrix</a:t>
            </a:r>
            <a:endParaRPr lang="en-IN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7614"/>
            <a:ext cx="4427590" cy="33843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E6EB4016-53BF-47E2-8C18-4CAA9DE4C1F2}"/>
              </a:ext>
            </a:extLst>
          </p:cNvPr>
          <p:cNvSpPr txBox="1">
            <a:spLocks/>
          </p:cNvSpPr>
          <p:nvPr/>
        </p:nvSpPr>
        <p:spPr>
          <a:xfrm>
            <a:off x="5220072" y="1275607"/>
            <a:ext cx="3923928" cy="2520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strike="noStrike" kern="1200" spc="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 smtClean="0"/>
              <a:t>As shown previously, best performing classification model is the </a:t>
            </a:r>
            <a:r>
              <a:rPr lang="en-GB" sz="1400" dirty="0" smtClean="0">
                <a:solidFill>
                  <a:schemeClr val="accent2"/>
                </a:solidFill>
              </a:rPr>
              <a:t>Decision Tree </a:t>
            </a:r>
            <a:r>
              <a:rPr lang="en-GB" sz="1400" dirty="0" smtClean="0"/>
              <a:t>model, with an accuracy of 94.44%.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 smtClean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 smtClean="0"/>
              <a:t>The other 17 results are correctly classified   (5 did not land, 12 did land).</a:t>
            </a:r>
            <a:endParaRPr lang="en-GB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8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8631683" cy="10156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8000" b="1" dirty="0" smtClean="0"/>
              <a:t>CONCLUSIONS</a:t>
            </a:r>
            <a:endParaRPr lang="en-US" sz="80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2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637579"/>
          </a:xfrm>
        </p:spPr>
        <p:txBody>
          <a:bodyPr/>
          <a:lstStyle/>
          <a:p>
            <a:r>
              <a:rPr lang="en-GB" dirty="0"/>
              <a:t>CONCLUSIONS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536" y="843558"/>
            <a:ext cx="5400600" cy="4104456"/>
          </a:xfrm>
        </p:spPr>
        <p:txBody>
          <a:bodyPr>
            <a:normAutofit fontScale="62500" lnSpcReduction="20000"/>
          </a:bodyPr>
          <a:lstStyle/>
          <a:p>
            <a:pPr marL="171450" indent="-171450"/>
            <a:r>
              <a:rPr lang="en-GB" sz="16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400" dirty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400" dirty="0"/>
              <a:t>After 2013, the success rate generally increased, despite small dips in </a:t>
            </a:r>
            <a:r>
              <a:rPr lang="en-GB" sz="1300" dirty="0"/>
              <a:t>2018 and 2020.</a:t>
            </a:r>
          </a:p>
          <a:p>
            <a:pPr marL="349250" lvl="1" indent="-171450"/>
            <a:r>
              <a:rPr lang="en-GB" sz="1300" dirty="0"/>
              <a:t>After 2016, there was always a greater than 50% chance of success.</a:t>
            </a:r>
          </a:p>
          <a:p>
            <a:pPr marL="349250" lvl="1" indent="-171450"/>
            <a:endParaRPr lang="en-GB" sz="1300" dirty="0"/>
          </a:p>
          <a:p>
            <a:pPr marL="171450" indent="-171450"/>
            <a:r>
              <a:rPr lang="en-GB" sz="1600" dirty="0"/>
              <a:t>Orbit types ES-L1, GEO, HEO, and SSO, have the highest (100%) success rate.</a:t>
            </a:r>
          </a:p>
          <a:p>
            <a:pPr lvl="2"/>
            <a:r>
              <a:rPr lang="en-GB" sz="14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400" dirty="0"/>
              <a:t>The 100% success rate in SSO is more impressive, with 5 successful flights.</a:t>
            </a:r>
          </a:p>
          <a:p>
            <a:pPr lvl="2"/>
            <a:r>
              <a:rPr lang="en-GB" sz="1400" dirty="0"/>
              <a:t>The orbit types PO, ISS, and LEO, have more success with heavy payloads:</a:t>
            </a:r>
          </a:p>
          <a:p>
            <a:pPr lvl="2"/>
            <a:r>
              <a:rPr lang="en-GB" sz="1400" dirty="0"/>
              <a:t>VLEO (Very Low Earth Orbit) launches are associated with heavier payloads, which makes intuitive sense.</a:t>
            </a:r>
          </a:p>
          <a:p>
            <a:pPr lvl="1"/>
            <a:endParaRPr lang="en-GB" sz="1600" dirty="0"/>
          </a:p>
          <a:p>
            <a:pPr marL="171450" indent="-171450"/>
            <a:r>
              <a:rPr lang="en-GB" sz="1600" dirty="0"/>
              <a:t>The launch site </a:t>
            </a:r>
            <a:r>
              <a:rPr lang="en-GB" sz="1600" dirty="0">
                <a:solidFill>
                  <a:schemeClr val="accent2"/>
                </a:solidFill>
              </a:rPr>
              <a:t>KSC LC-39 A</a:t>
            </a:r>
            <a:r>
              <a:rPr lang="en-GB" sz="16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/>
            <a:endParaRPr lang="en-GB" sz="1600" dirty="0"/>
          </a:p>
          <a:p>
            <a:pPr marL="171450" indent="-171450"/>
            <a:r>
              <a:rPr lang="en-GB" sz="1600" dirty="0"/>
              <a:t>The success for massive payloads (over 4000kg) is lower than that for low payloads.</a:t>
            </a:r>
          </a:p>
          <a:p>
            <a:pPr marL="171450" indent="-171450"/>
            <a:endParaRPr lang="en-GB" sz="1600" dirty="0"/>
          </a:p>
          <a:p>
            <a:pPr marL="171450" indent="-171450"/>
            <a:r>
              <a:rPr lang="en-GB" sz="1600" dirty="0"/>
              <a:t>The best performing classification model is the Decision Tree model, with an accuracy of 94.44%. </a:t>
            </a:r>
          </a:p>
          <a:p>
            <a:pPr marL="285750" indent="-285750"/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  <a:p>
            <a:endParaRPr lang="en-IN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67494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564E096-29E5-4B66-AD8E-B2B2785A3592}"/>
              </a:ext>
            </a:extLst>
          </p:cNvPr>
          <p:cNvGrpSpPr/>
          <p:nvPr/>
        </p:nvGrpSpPr>
        <p:grpSpPr>
          <a:xfrm>
            <a:off x="5747263" y="1478540"/>
            <a:ext cx="3234734" cy="987922"/>
            <a:chOff x="8471054" y="2677544"/>
            <a:chExt cx="3234734" cy="987922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xmlns="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503" y="2677544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445" y="2787774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xmlns="" id="{85E3C5A5-C061-4F25-A747-A2583DD8CD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63231"/>
            <a:ext cx="1780530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E238F02F-1A57-4F59-82AD-DA2E748483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85" y="3968084"/>
            <a:ext cx="1248827" cy="95458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2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07FA66-646B-42C0-A453-9C2949F7188C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8631683" cy="10156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9600" b="1" dirty="0" smtClean="0"/>
              <a:t>APPENDIX</a:t>
            </a:r>
            <a:endParaRPr lang="en-US" sz="9600" b="1" dirty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4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565571"/>
          </a:xfrm>
        </p:spPr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</a:t>
            </a:r>
            <a:r>
              <a:rPr lang="en-US" dirty="0" err="1">
                <a:solidFill>
                  <a:schemeClr val="accent2"/>
                </a:solidFill>
              </a:rPr>
              <a:t>api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5536" y="843558"/>
            <a:ext cx="5112568" cy="792088"/>
          </a:xfrm>
        </p:spPr>
        <p:txBody>
          <a:bodyPr/>
          <a:lstStyle/>
          <a:p>
            <a:pPr marL="285750" indent="-285750"/>
            <a:r>
              <a:rPr lang="en-GB" sz="1800" dirty="0"/>
              <a:t>Custom functions to retrieve the required information</a:t>
            </a:r>
          </a:p>
          <a:p>
            <a:pPr marL="285750" indent="-285750"/>
            <a:r>
              <a:rPr lang="en-GB" sz="1800" dirty="0"/>
              <a:t>Custom logic to clean the </a:t>
            </a:r>
            <a:r>
              <a:rPr lang="en-GB" sz="1800" dirty="0" smtClean="0"/>
              <a:t>data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875614"/>
            <a:ext cx="4876531" cy="2136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61" y="756973"/>
            <a:ext cx="2736304" cy="2237282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69" y="3291829"/>
            <a:ext cx="2764672" cy="1598239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8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709587"/>
          </a:xfrm>
        </p:spPr>
        <p:txBody>
          <a:bodyPr/>
          <a:lstStyle/>
          <a:p>
            <a:r>
              <a:rPr lang="en-US" sz="2800" dirty="0" smtClean="0"/>
              <a:t>DATA COLLECTION – </a:t>
            </a:r>
            <a:r>
              <a:rPr lang="en-US" sz="2800" dirty="0" smtClean="0">
                <a:solidFill>
                  <a:schemeClr val="accent2"/>
                </a:solidFill>
              </a:rPr>
              <a:t>WEB SCRAPING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2882280" cy="795536"/>
          </a:xfrm>
        </p:spPr>
        <p:txBody>
          <a:bodyPr>
            <a:normAutofit fontScale="62500" lnSpcReduction="20000"/>
          </a:bodyPr>
          <a:lstStyle/>
          <a:p>
            <a:pPr marL="285750" indent="-285750"/>
            <a:r>
              <a:rPr lang="en-GB" sz="1800" dirty="0"/>
              <a:t>Custom functions for web scraping</a:t>
            </a:r>
            <a:endParaRPr lang="en-US" sz="1800" dirty="0"/>
          </a:p>
          <a:p>
            <a:pPr marL="285750" indent="-285750"/>
            <a:r>
              <a:rPr lang="en-US" sz="1800" dirty="0"/>
              <a:t>Custom logic to fill up the </a:t>
            </a:r>
            <a:r>
              <a:rPr lang="en-US" sz="1800" dirty="0" err="1"/>
              <a:t>launch_dict</a:t>
            </a:r>
            <a:r>
              <a:rPr lang="en-US" sz="1800" dirty="0"/>
              <a:t> values with values from the launch </a:t>
            </a:r>
            <a:r>
              <a:rPr lang="en-US" sz="1800" dirty="0" smtClean="0"/>
              <a:t>tables</a:t>
            </a:r>
            <a:endParaRPr lang="en-GB" sz="18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347864" y="1131590"/>
            <a:ext cx="2831825" cy="3384376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6458968" y="195485"/>
            <a:ext cx="2592288" cy="4752529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3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531840"/>
          </a:xfrm>
        </p:spPr>
        <p:txBody>
          <a:bodyPr numCol="2"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accent2"/>
                </a:solidFill>
              </a:rPr>
              <a:t>Data Collection</a:t>
            </a:r>
          </a:p>
          <a:p>
            <a:pPr marL="520700" lvl="1" indent="-342900"/>
            <a:r>
              <a:rPr lang="en-GB" sz="1100" dirty="0"/>
              <a:t>Making GET requests to the </a:t>
            </a:r>
            <a:r>
              <a:rPr lang="en-GB" sz="1100" dirty="0" err="1"/>
              <a:t>SpaceX</a:t>
            </a:r>
            <a:r>
              <a:rPr lang="en-GB" sz="1100" dirty="0"/>
              <a:t> REST API</a:t>
            </a:r>
          </a:p>
          <a:p>
            <a:pPr marL="520700" lvl="1" indent="-342900"/>
            <a:r>
              <a:rPr lang="en-GB" sz="1100" dirty="0"/>
              <a:t>Web Scraping</a:t>
            </a:r>
            <a:endParaRPr lang="en-GB" sz="800" dirty="0"/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accent2"/>
                </a:solidFill>
              </a:rPr>
              <a:t>Data Wrangling </a:t>
            </a:r>
          </a:p>
          <a:p>
            <a:pPr marL="520700" lvl="1" indent="-342900"/>
            <a:r>
              <a:rPr lang="en-GB" sz="1100" dirty="0"/>
              <a:t>Using the </a:t>
            </a:r>
            <a:r>
              <a:rPr lang="en-GB" sz="1100" dirty="0">
                <a:solidFill>
                  <a:srgbClr val="61AFEF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61AFEF"/>
                </a:solidFill>
                <a:latin typeface="Consolas" panose="020B0609020204030204" pitchFamily="49" charset="0"/>
              </a:rPr>
              <a:t>fillna</a:t>
            </a:r>
            <a:r>
              <a:rPr lang="en-GB" sz="11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100" dirty="0"/>
              <a:t> method to remove </a:t>
            </a:r>
            <a:r>
              <a:rPr lang="en-GB" sz="1100" dirty="0" err="1"/>
              <a:t>NaN</a:t>
            </a:r>
            <a:r>
              <a:rPr lang="en-GB" sz="1100" dirty="0"/>
              <a:t> values</a:t>
            </a:r>
            <a:endParaRPr lang="en-GB" sz="1100" dirty="0">
              <a:solidFill>
                <a:schemeClr val="accent2"/>
              </a:solidFill>
            </a:endParaRPr>
          </a:p>
          <a:p>
            <a:pPr marL="520700" lvl="1" indent="-342900"/>
            <a:r>
              <a:rPr lang="en-GB" sz="1100" dirty="0"/>
              <a:t>Using the </a:t>
            </a:r>
            <a:r>
              <a:rPr lang="en-GB" sz="1100" dirty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value_counts</a:t>
            </a:r>
            <a:r>
              <a:rPr lang="en-GB" sz="1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GB" sz="1100" dirty="0"/>
              <a:t> method to determine the following:</a:t>
            </a:r>
          </a:p>
          <a:p>
            <a:pPr marL="704850" lvl="2" indent="-342900"/>
            <a:r>
              <a:rPr lang="en-GB" sz="900" dirty="0"/>
              <a:t>Number of launches on each site</a:t>
            </a:r>
          </a:p>
          <a:p>
            <a:pPr marL="704850" lvl="2" indent="-342900"/>
            <a:r>
              <a:rPr lang="en-GB" sz="900" dirty="0"/>
              <a:t>Number and occurrence of each orbit</a:t>
            </a:r>
          </a:p>
          <a:p>
            <a:pPr marL="704850" lvl="2" indent="-342900"/>
            <a:r>
              <a:rPr lang="en-GB" sz="900" dirty="0"/>
              <a:t>Number and occurrence of mission outcome per orbit type</a:t>
            </a:r>
          </a:p>
          <a:p>
            <a:pPr marL="520700" lvl="1" indent="-342900"/>
            <a:r>
              <a:rPr lang="en-GB" sz="1100" dirty="0"/>
              <a:t>Creating a landing outcome label that shows the following:</a:t>
            </a:r>
          </a:p>
          <a:p>
            <a:pPr marL="704850" lvl="2" indent="-342900"/>
            <a:r>
              <a:rPr lang="en-GB" sz="900" dirty="0"/>
              <a:t>0 when the booster did not land successfully</a:t>
            </a:r>
          </a:p>
          <a:p>
            <a:pPr marL="704850" lvl="2" indent="-342900"/>
            <a:r>
              <a:rPr lang="en-GB" sz="900" dirty="0"/>
              <a:t>1 when the booster did land successfully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accent2"/>
                </a:solidFill>
              </a:rPr>
              <a:t>Exploratory Data Analysis</a:t>
            </a:r>
          </a:p>
          <a:p>
            <a:pPr marL="520700" lvl="1" indent="-342900"/>
            <a:r>
              <a:rPr lang="en-GB" sz="1100" dirty="0"/>
              <a:t>Using SQL queries to manipulate and evaluate the </a:t>
            </a:r>
            <a:r>
              <a:rPr lang="en-GB" sz="1100" dirty="0" err="1"/>
              <a:t>SpaceX</a:t>
            </a:r>
            <a:r>
              <a:rPr lang="en-GB" sz="1100" dirty="0"/>
              <a:t> dataset</a:t>
            </a:r>
          </a:p>
          <a:p>
            <a:pPr marL="520700" lvl="1" indent="-342900"/>
            <a:r>
              <a:rPr lang="en-GB" sz="1100" dirty="0"/>
              <a:t>Using Pandas and </a:t>
            </a:r>
            <a:r>
              <a:rPr lang="en-GB" sz="1100" dirty="0" err="1"/>
              <a:t>Matplotlib</a:t>
            </a:r>
            <a:r>
              <a:rPr lang="en-GB" sz="1100" dirty="0"/>
              <a:t> to visualize relationships between variables, and determine pa</a:t>
            </a:r>
            <a:r>
              <a:rPr lang="en-GB" sz="1100" dirty="0">
                <a:solidFill>
                  <a:schemeClr val="bg1"/>
                </a:solidFill>
              </a:rPr>
              <a:t>tterns</a:t>
            </a:r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accent2"/>
                </a:solidFill>
              </a:rPr>
              <a:t>Interactive Visual Analytics</a:t>
            </a:r>
          </a:p>
          <a:p>
            <a:pPr marL="520700" lvl="1" indent="-342900"/>
            <a:r>
              <a:rPr lang="en-GB" sz="1100" dirty="0"/>
              <a:t>Geospatial analytics using Folium</a:t>
            </a:r>
          </a:p>
          <a:p>
            <a:pPr marL="520700" lvl="1" indent="-342900"/>
            <a:r>
              <a:rPr lang="en-GB" sz="1100" dirty="0"/>
              <a:t>Creating an interactive dashboard using </a:t>
            </a:r>
            <a:r>
              <a:rPr lang="en-GB" sz="1100" dirty="0" err="1"/>
              <a:t>Plotly</a:t>
            </a:r>
            <a:r>
              <a:rPr lang="en-GB" sz="1100" dirty="0"/>
              <a:t> Dash</a:t>
            </a:r>
            <a:endParaRPr lang="en-GB" sz="1200" dirty="0"/>
          </a:p>
          <a:p>
            <a:pPr>
              <a:buFont typeface="+mj-lt"/>
              <a:buAutoNum type="arabicPeriod"/>
            </a:pPr>
            <a:r>
              <a:rPr lang="en-GB" sz="1200" dirty="0">
                <a:solidFill>
                  <a:schemeClr val="accent2"/>
                </a:solidFill>
              </a:rPr>
              <a:t>Data Modelling and Evaluation</a:t>
            </a:r>
          </a:p>
          <a:p>
            <a:pPr marL="520700" lvl="1" indent="-342900"/>
            <a:r>
              <a:rPr lang="en-GB" sz="1100" dirty="0"/>
              <a:t>Using </a:t>
            </a:r>
            <a:r>
              <a:rPr lang="en-GB" sz="1100" dirty="0" err="1"/>
              <a:t>Scikit</a:t>
            </a:r>
            <a:r>
              <a:rPr lang="en-GB" sz="1100" dirty="0"/>
              <a:t>-Learn to:</a:t>
            </a:r>
          </a:p>
          <a:p>
            <a:pPr marL="704850" lvl="2" indent="-342900"/>
            <a:r>
              <a:rPr lang="en-GB" sz="900" dirty="0"/>
              <a:t>Pre-process (standardize) the data</a:t>
            </a:r>
          </a:p>
          <a:p>
            <a:pPr marL="704850" lvl="2" indent="-342900"/>
            <a:r>
              <a:rPr lang="en-GB" sz="900" dirty="0"/>
              <a:t>Split the data into training and testing data using </a:t>
            </a:r>
            <a:r>
              <a:rPr lang="en-GB" sz="900" dirty="0" err="1">
                <a:latin typeface="Consolas" panose="020B0609020204030204" pitchFamily="49" charset="0"/>
              </a:rPr>
              <a:t>train_test_split</a:t>
            </a:r>
            <a:endParaRPr lang="en-GB" sz="1100" dirty="0"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900" dirty="0"/>
              <a:t>Train different classification models</a:t>
            </a:r>
          </a:p>
          <a:p>
            <a:pPr marL="704850" lvl="2" indent="-342900"/>
            <a:r>
              <a:rPr lang="en-GB" sz="900" dirty="0"/>
              <a:t>Find </a:t>
            </a:r>
            <a:r>
              <a:rPr lang="en-GB" sz="900" dirty="0" err="1"/>
              <a:t>hyperparameters</a:t>
            </a:r>
            <a:r>
              <a:rPr lang="en-GB" sz="900" dirty="0"/>
              <a:t> using </a:t>
            </a:r>
            <a:r>
              <a:rPr lang="en-GB" sz="900" dirty="0" err="1">
                <a:latin typeface="Consolas" panose="020B0609020204030204" pitchFamily="49" charset="0"/>
              </a:rPr>
              <a:t>GridSearchCV</a:t>
            </a:r>
            <a:endParaRPr lang="en-GB" sz="900" dirty="0">
              <a:latin typeface="Consolas" panose="020B0609020204030204" pitchFamily="49" charset="0"/>
            </a:endParaRPr>
          </a:p>
          <a:p>
            <a:pPr marL="520700" lvl="1" indent="-342900"/>
            <a:r>
              <a:rPr lang="en-GB" sz="1100" dirty="0"/>
              <a:t>Plotting confusion matrices for each classification model</a:t>
            </a:r>
          </a:p>
          <a:p>
            <a:pPr marL="520700" lvl="1" indent="-342900"/>
            <a:r>
              <a:rPr lang="en-GB" sz="1100" dirty="0"/>
              <a:t>Assessing the accuracy of each classification model</a:t>
            </a:r>
          </a:p>
          <a:p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/>
            </a:gs>
            <a:gs pos="31000">
              <a:schemeClr val="bg1">
                <a:tint val="100000"/>
                <a:shade val="90000"/>
                <a:alpha val="100000"/>
              </a:schemeClr>
            </a:gs>
            <a:gs pos="100000">
              <a:schemeClr val="bg1">
                <a:tint val="100000"/>
                <a:shade val="8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COLLECTION – </a:t>
            </a:r>
            <a:r>
              <a:rPr lang="en-US" sz="2800" dirty="0">
                <a:solidFill>
                  <a:schemeClr val="accent2"/>
                </a:solidFill>
              </a:rPr>
              <a:t>space x REST </a:t>
            </a:r>
            <a:r>
              <a:rPr lang="en-US" sz="2800" dirty="0" err="1">
                <a:solidFill>
                  <a:schemeClr val="accent2"/>
                </a:solidFill>
              </a:rPr>
              <a:t>api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6050632" cy="831540"/>
          </a:xfrm>
        </p:spPr>
        <p:txBody>
          <a:bodyPr>
            <a:normAutofit lnSpcReduction="10000"/>
          </a:bodyPr>
          <a:lstStyle/>
          <a:p>
            <a:r>
              <a:rPr lang="en-GB" sz="1600" dirty="0"/>
              <a:t>Using the </a:t>
            </a:r>
            <a:r>
              <a:rPr lang="en-GB" sz="1600" dirty="0" err="1"/>
              <a:t>SpaceX</a:t>
            </a:r>
            <a:r>
              <a:rPr lang="en-GB" sz="1600" dirty="0"/>
              <a:t>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C31E096-CF07-4BAD-9BB4-326F2C912DFC}"/>
              </a:ext>
            </a:extLst>
          </p:cNvPr>
          <p:cNvGrpSpPr/>
          <p:nvPr/>
        </p:nvGrpSpPr>
        <p:grpSpPr>
          <a:xfrm>
            <a:off x="20717" y="1907449"/>
            <a:ext cx="4658077" cy="3031184"/>
            <a:chOff x="129947" y="2051718"/>
            <a:chExt cx="5423684" cy="43296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3" cy="664572"/>
              <a:chOff x="137269" y="2051718"/>
              <a:chExt cx="5694212" cy="664572"/>
            </a:xfrm>
          </p:grpSpPr>
          <p:sp>
            <p:nvSpPr>
              <p:cNvPr id="16" name="Rectangle: Rounded Corners 63">
                <a:extLst>
                  <a:ext uri="{FF2B5EF4-FFF2-40B4-BE49-F238E27FC236}">
                    <a16:creationId xmlns:a16="http://schemas.microsoft.com/office/drawing/2014/main" xmlns="" id="{65A5E703-357F-4EF5-B517-4985A9130901}"/>
                  </a:ext>
                </a:extLst>
              </p:cNvPr>
              <p:cNvSpPr/>
              <p:nvPr/>
            </p:nvSpPr>
            <p:spPr>
              <a:xfrm>
                <a:off x="281269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14" name="Rectangle: Rounded Corners 71">
                <a:extLst>
                  <a:ext uri="{FF2B5EF4-FFF2-40B4-BE49-F238E27FC236}">
                    <a16:creationId xmlns:a16="http://schemas.microsoft.com/office/drawing/2014/main" xmlns="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rgbClr val="00B0F0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rgbClr val="00B0F0"/>
                    </a:solidFill>
                  </a:rPr>
                  <a:t>(see Appendix)</a:t>
                </a:r>
                <a:r>
                  <a:rPr lang="en-GB" sz="1200" dirty="0">
                    <a:solidFill>
                      <a:schemeClr val="tx1"/>
                    </a:solidFill>
                  </a:rPr>
                  <a:t> 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12" name="Rectangle: Rounded Corners 74">
                <a:extLst>
                  <a:ext uri="{FF2B5EF4-FFF2-40B4-BE49-F238E27FC236}">
                    <a16:creationId xmlns:a16="http://schemas.microsoft.com/office/drawing/2014/main" xmlns="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10" name="Rectangle: Rounded Corners 77">
                <a:extLst>
                  <a:ext uri="{FF2B5EF4-FFF2-40B4-BE49-F238E27FC236}">
                    <a16:creationId xmlns:a16="http://schemas.microsoft.com/office/drawing/2014/main" xmlns="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2EA4B77-B14B-4AED-97DA-838569B509F9}"/>
              </a:ext>
            </a:extLst>
          </p:cNvPr>
          <p:cNvGrpSpPr/>
          <p:nvPr/>
        </p:nvGrpSpPr>
        <p:grpSpPr>
          <a:xfrm>
            <a:off x="6552172" y="181951"/>
            <a:ext cx="2484324" cy="1039649"/>
            <a:chOff x="6816081" y="381857"/>
            <a:chExt cx="4032448" cy="12300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20" name="Rectangle: Rounded Corners 88">
              <a:extLst>
                <a:ext uri="{FF2B5EF4-FFF2-40B4-BE49-F238E27FC236}">
                  <a16:creationId xmlns:a16="http://schemas.microsoft.com/office/drawing/2014/main" xmlns="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C68EC541-DE3E-4EBC-81B6-66449314609B}"/>
              </a:ext>
            </a:extLst>
          </p:cNvPr>
          <p:cNvGrpSpPr/>
          <p:nvPr/>
        </p:nvGrpSpPr>
        <p:grpSpPr>
          <a:xfrm>
            <a:off x="5004048" y="1852335"/>
            <a:ext cx="3897822" cy="1689890"/>
            <a:chOff x="5930762" y="1809537"/>
            <a:chExt cx="6213910" cy="24031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xmlns="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xmlns="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26" name="Rectangle: Rounded Corners 92">
              <a:extLst>
                <a:ext uri="{FF2B5EF4-FFF2-40B4-BE49-F238E27FC236}">
                  <a16:creationId xmlns:a16="http://schemas.microsoft.com/office/drawing/2014/main" xmlns="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98B6911-FF5D-43E7-9056-26CA6E55DD15}"/>
              </a:ext>
            </a:extLst>
          </p:cNvPr>
          <p:cNvGrpSpPr/>
          <p:nvPr/>
        </p:nvGrpSpPr>
        <p:grpSpPr>
          <a:xfrm>
            <a:off x="5724327" y="3707663"/>
            <a:ext cx="2457265" cy="378356"/>
            <a:chOff x="7798656" y="4467569"/>
            <a:chExt cx="2457265" cy="50447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34" name="Rectangle: Rounded Corners 93">
              <a:extLst>
                <a:ext uri="{FF2B5EF4-FFF2-40B4-BE49-F238E27FC236}">
                  <a16:creationId xmlns:a16="http://schemas.microsoft.com/office/drawing/2014/main" xmlns="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2F9CF10-30F9-48AF-A7CC-7062B101402C}"/>
              </a:ext>
            </a:extLst>
          </p:cNvPr>
          <p:cNvGrpSpPr/>
          <p:nvPr/>
        </p:nvGrpSpPr>
        <p:grpSpPr>
          <a:xfrm>
            <a:off x="5387195" y="4296192"/>
            <a:ext cx="3508419" cy="847309"/>
            <a:chOff x="6349527" y="5155553"/>
            <a:chExt cx="5435105" cy="12754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96">
              <a:extLst>
                <a:ext uri="{FF2B5EF4-FFF2-40B4-BE49-F238E27FC236}">
                  <a16:creationId xmlns:a16="http://schemas.microsoft.com/office/drawing/2014/main" xmlns="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FD57F5A6-0768-4894-BEB3-23DC34CCF171}"/>
              </a:ext>
            </a:extLst>
          </p:cNvPr>
          <p:cNvSpPr/>
          <p:nvPr/>
        </p:nvSpPr>
        <p:spPr>
          <a:xfrm>
            <a:off x="6415199" y="121681"/>
            <a:ext cx="273947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FD57F5A6-0768-4894-BEB3-23DC34CCF171}"/>
              </a:ext>
            </a:extLst>
          </p:cNvPr>
          <p:cNvSpPr/>
          <p:nvPr/>
        </p:nvSpPr>
        <p:spPr>
          <a:xfrm>
            <a:off x="4783502" y="1887121"/>
            <a:ext cx="273947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FD57F5A6-0768-4894-BEB3-23DC34CCF171}"/>
              </a:ext>
            </a:extLst>
          </p:cNvPr>
          <p:cNvSpPr/>
          <p:nvPr/>
        </p:nvSpPr>
        <p:spPr>
          <a:xfrm>
            <a:off x="5587353" y="3575095"/>
            <a:ext cx="273947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FD57F5A6-0768-4894-BEB3-23DC34CCF171}"/>
              </a:ext>
            </a:extLst>
          </p:cNvPr>
          <p:cNvSpPr/>
          <p:nvPr/>
        </p:nvSpPr>
        <p:spPr>
          <a:xfrm>
            <a:off x="5294783" y="4161586"/>
            <a:ext cx="273947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5979"/>
            <a:ext cx="5708497" cy="656921"/>
          </a:xfrm>
        </p:spPr>
        <p:txBody>
          <a:bodyPr/>
          <a:lstStyle/>
          <a:p>
            <a:r>
              <a:rPr lang="en-US" sz="2800" dirty="0"/>
              <a:t>DATA COLLECTION – </a:t>
            </a:r>
            <a:r>
              <a:rPr lang="en-US" sz="2800" dirty="0">
                <a:solidFill>
                  <a:schemeClr val="accent2"/>
                </a:solidFill>
              </a:rPr>
              <a:t>WEB SCRAPING</a:t>
            </a:r>
            <a:endParaRPr lang="en-IN" sz="2800" dirty="0"/>
          </a:p>
        </p:txBody>
      </p:sp>
      <p:sp>
        <p:nvSpPr>
          <p:cNvPr id="39" name="Rectangle: Rounded Corners 5">
            <a:extLst>
              <a:ext uri="{FF2B5EF4-FFF2-40B4-BE49-F238E27FC236}">
                <a16:creationId xmlns:a16="http://schemas.microsoft.com/office/drawing/2014/main" xmlns="" id="{B37705CB-E1C2-4BF4-9E9D-C843ED679950}"/>
              </a:ext>
            </a:extLst>
          </p:cNvPr>
          <p:cNvSpPr/>
          <p:nvPr/>
        </p:nvSpPr>
        <p:spPr>
          <a:xfrm>
            <a:off x="6303481" y="1553254"/>
            <a:ext cx="1991208" cy="28997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 err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4A44B8E-D348-4CB3-83E2-601D9AC90427}"/>
              </a:ext>
            </a:extLst>
          </p:cNvPr>
          <p:cNvSpPr txBox="1"/>
          <p:nvPr/>
        </p:nvSpPr>
        <p:spPr>
          <a:xfrm>
            <a:off x="242388" y="933512"/>
            <a:ext cx="5709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Web scraping to collect Falcon 9 historical launch records from a Wikipedia page titled List of Falcon 9 and Falcon Heavy launches.</a:t>
            </a:r>
            <a:endParaRPr lang="en-US" sz="1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3EAAE0C-AD15-43D9-AB32-6192AE475489}"/>
              </a:ext>
            </a:extLst>
          </p:cNvPr>
          <p:cNvGrpSpPr/>
          <p:nvPr/>
        </p:nvGrpSpPr>
        <p:grpSpPr>
          <a:xfrm>
            <a:off x="5249901" y="743386"/>
            <a:ext cx="3792824" cy="582541"/>
            <a:chOff x="5916030" y="862533"/>
            <a:chExt cx="5856554" cy="92072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C44FE2AD-8293-4A18-9CD6-4214211CE245}"/>
              </a:ext>
            </a:extLst>
          </p:cNvPr>
          <p:cNvGrpSpPr/>
          <p:nvPr/>
        </p:nvGrpSpPr>
        <p:grpSpPr>
          <a:xfrm>
            <a:off x="6516216" y="1586881"/>
            <a:ext cx="1849112" cy="233110"/>
            <a:chOff x="7926045" y="1949064"/>
            <a:chExt cx="1963813" cy="32780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2C9F3D2-C317-4CBA-81AC-EA9F4FFFE359}"/>
              </a:ext>
            </a:extLst>
          </p:cNvPr>
          <p:cNvSpPr/>
          <p:nvPr/>
        </p:nvSpPr>
        <p:spPr>
          <a:xfrm>
            <a:off x="7777216" y="1392639"/>
            <a:ext cx="288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350" y="1896647"/>
            <a:ext cx="3925280" cy="933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FD8C8F7F-9D39-4618-9E2F-5BE725E8339B}"/>
              </a:ext>
            </a:extLst>
          </p:cNvPr>
          <p:cNvSpPr/>
          <p:nvPr/>
        </p:nvSpPr>
        <p:spPr>
          <a:xfrm>
            <a:off x="6182509" y="1868214"/>
            <a:ext cx="271179" cy="204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B73F6E9-84C5-4B5E-88F5-979E8C598231}"/>
              </a:ext>
            </a:extLst>
          </p:cNvPr>
          <p:cNvGrpSpPr/>
          <p:nvPr/>
        </p:nvGrpSpPr>
        <p:grpSpPr>
          <a:xfrm>
            <a:off x="5365978" y="3014641"/>
            <a:ext cx="3575653" cy="1771355"/>
            <a:chOff x="7200949" y="4000329"/>
            <a:chExt cx="3575653" cy="236180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4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76D75B-05EA-4B19-B6D3-B418F14B0ADD}"/>
              </a:ext>
            </a:extLst>
          </p:cNvPr>
          <p:cNvGrpSpPr/>
          <p:nvPr/>
        </p:nvGrpSpPr>
        <p:grpSpPr>
          <a:xfrm>
            <a:off x="7990438" y="4840002"/>
            <a:ext cx="1791794" cy="263520"/>
            <a:chOff x="8120630" y="6390008"/>
            <a:chExt cx="1791794" cy="35136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57" name="Rectangle: Rounded Corners 80">
              <a:extLst>
                <a:ext uri="{FF2B5EF4-FFF2-40B4-BE49-F238E27FC236}">
                  <a16:creationId xmlns:a16="http://schemas.microsoft.com/office/drawing/2014/main" xmlns="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5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E08423B1-0899-4D23-A5E4-6ECDD6665537}"/>
              </a:ext>
            </a:extLst>
          </p:cNvPr>
          <p:cNvGrpSpPr/>
          <p:nvPr/>
        </p:nvGrpSpPr>
        <p:grpSpPr>
          <a:xfrm>
            <a:off x="98388" y="1538789"/>
            <a:ext cx="4329597" cy="498429"/>
            <a:chOff x="137269" y="2051718"/>
            <a:chExt cx="5694211" cy="664572"/>
          </a:xfrm>
        </p:grpSpPr>
        <p:sp>
          <p:nvSpPr>
            <p:cNvPr id="60" name="Rectangle: Rounded Corners 97">
              <a:extLst>
                <a:ext uri="{FF2B5EF4-FFF2-40B4-BE49-F238E27FC236}">
                  <a16:creationId xmlns:a16="http://schemas.microsoft.com/office/drawing/2014/main" xmlns="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C6ECCBD-95B3-406E-A51B-0005DBA8196C}"/>
              </a:ext>
            </a:extLst>
          </p:cNvPr>
          <p:cNvGrpSpPr/>
          <p:nvPr/>
        </p:nvGrpSpPr>
        <p:grpSpPr>
          <a:xfrm>
            <a:off x="61282" y="2214024"/>
            <a:ext cx="4654735" cy="498431"/>
            <a:chOff x="137269" y="2051718"/>
            <a:chExt cx="5423684" cy="664574"/>
          </a:xfrm>
        </p:grpSpPr>
        <p:sp>
          <p:nvSpPr>
            <p:cNvPr id="63" name="Rectangle: Rounded Corners 95">
              <a:extLst>
                <a:ext uri="{FF2B5EF4-FFF2-40B4-BE49-F238E27FC236}">
                  <a16:creationId xmlns:a16="http://schemas.microsoft.com/office/drawing/2014/main" xmlns="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2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8C6E4DA-0F06-4249-8C07-86CCC23EB04E}"/>
              </a:ext>
            </a:extLst>
          </p:cNvPr>
          <p:cNvGrpSpPr/>
          <p:nvPr/>
        </p:nvGrpSpPr>
        <p:grpSpPr>
          <a:xfrm>
            <a:off x="98387" y="3564498"/>
            <a:ext cx="5151514" cy="664440"/>
            <a:chOff x="137269" y="2051718"/>
            <a:chExt cx="5151514" cy="885920"/>
          </a:xfrm>
        </p:grpSpPr>
        <p:sp>
          <p:nvSpPr>
            <p:cNvPr id="66" name="Rectangle: Rounded Corners 93">
              <a:extLst>
                <a:ext uri="{FF2B5EF4-FFF2-40B4-BE49-F238E27FC236}">
                  <a16:creationId xmlns:a16="http://schemas.microsoft.com/office/drawing/2014/main" xmlns="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007515" cy="738664"/>
            </a:xfrm>
            <a:prstGeom prst="roundRect">
              <a:avLst>
                <a:gd name="adj" fmla="val 9723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100" dirty="0">
                  <a:solidFill>
                    <a:schemeClr val="accent1"/>
                  </a:solidFill>
                </a:rPr>
                <a:t>(see Appendix) </a:t>
              </a:r>
              <a:r>
                <a:rPr lang="en-GB" sz="11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071107B7-A607-4F22-84FD-0375DDEE24FE}"/>
              </a:ext>
            </a:extLst>
          </p:cNvPr>
          <p:cNvGrpSpPr/>
          <p:nvPr/>
        </p:nvGrpSpPr>
        <p:grpSpPr>
          <a:xfrm>
            <a:off x="98387" y="4405744"/>
            <a:ext cx="5151514" cy="380252"/>
            <a:chOff x="137269" y="2051718"/>
            <a:chExt cx="5151514" cy="507002"/>
          </a:xfrm>
        </p:grpSpPr>
        <p:sp>
          <p:nvSpPr>
            <p:cNvPr id="69" name="Rectangle: Rounded Corners 91">
              <a:extLst>
                <a:ext uri="{FF2B5EF4-FFF2-40B4-BE49-F238E27FC236}">
                  <a16:creationId xmlns:a16="http://schemas.microsoft.com/office/drawing/2014/main" xmlns="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007515" cy="359746"/>
            </a:xfrm>
            <a:prstGeom prst="roundRect">
              <a:avLst>
                <a:gd name="adj" fmla="val 9723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5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68AEA285-1F25-41B4-893E-13537A7950FB}"/>
              </a:ext>
            </a:extLst>
          </p:cNvPr>
          <p:cNvGrpSpPr/>
          <p:nvPr/>
        </p:nvGrpSpPr>
        <p:grpSpPr>
          <a:xfrm>
            <a:off x="98388" y="2889261"/>
            <a:ext cx="4917963" cy="498431"/>
            <a:chOff x="137269" y="2051718"/>
            <a:chExt cx="5423684" cy="664574"/>
          </a:xfrm>
        </p:grpSpPr>
        <p:sp>
          <p:nvSpPr>
            <p:cNvPr id="72" name="Rectangle: Rounded Corners 100">
              <a:extLst>
                <a:ext uri="{FF2B5EF4-FFF2-40B4-BE49-F238E27FC236}">
                  <a16:creationId xmlns:a16="http://schemas.microsoft.com/office/drawing/2014/main" xmlns="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/>
                <a:t>3</a:t>
              </a:r>
            </a:p>
          </p:txBody>
        </p:sp>
      </p:grpSp>
      <p:sp>
        <p:nvSpPr>
          <p:cNvPr id="74" name="Footer Placeholder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5976664" cy="702078"/>
          </a:xfrm>
        </p:spPr>
        <p:txBody>
          <a:bodyPr/>
          <a:lstStyle/>
          <a:p>
            <a:r>
              <a:rPr lang="en-US" sz="2800" dirty="0"/>
              <a:t>DATA MANIPULATION/WRANGLING – </a:t>
            </a:r>
            <a:r>
              <a:rPr lang="en-US" sz="2800" dirty="0">
                <a:solidFill>
                  <a:schemeClr val="accent2"/>
                </a:solidFill>
              </a:rPr>
              <a:t>PANDAS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323528" y="1021686"/>
            <a:ext cx="4572000" cy="403956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0">
              <a:buNone/>
            </a:pPr>
            <a:r>
              <a:rPr lang="en-GB" sz="1400" dirty="0" smtClean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bg1"/>
                </a:solidFill>
              </a:rPr>
              <a:t>The </a:t>
            </a:r>
            <a:r>
              <a:rPr lang="en-GB" sz="1200" dirty="0" err="1" smtClean="0">
                <a:solidFill>
                  <a:schemeClr val="bg1"/>
                </a:solidFill>
              </a:rPr>
              <a:t>SpaceX</a:t>
            </a:r>
            <a:r>
              <a:rPr lang="en-GB" sz="1200" dirty="0" smtClean="0">
                <a:solidFill>
                  <a:schemeClr val="bg1"/>
                </a:solidFill>
              </a:rPr>
              <a:t> dataset contains several Space X  launch facilities, and each location is in the </a:t>
            </a:r>
            <a:r>
              <a:rPr lang="en-GB" sz="1200" dirty="0" err="1" smtClean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200" dirty="0" smtClean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/>
              <a:t>Each launch aims to a dedicated orbit, and some of the common orbit types are shown in the figure below. The orbit type is in the </a:t>
            </a:r>
            <a:r>
              <a:rPr lang="en-GB" sz="1200" dirty="0" smtClean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200" dirty="0" smtClean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lvl="1" indent="0">
              <a:buNone/>
            </a:pPr>
            <a:r>
              <a:rPr lang="en-GB" sz="1400" dirty="0" smtClean="0"/>
              <a:t>Initial Data Exploration:</a:t>
            </a:r>
          </a:p>
          <a:p>
            <a:pPr lvl="1" indent="0">
              <a:buNone/>
            </a:pPr>
            <a:endParaRPr lang="en-GB" sz="1400" dirty="0"/>
          </a:p>
          <a:p>
            <a:pPr lvl="1" indent="0">
              <a:buNone/>
            </a:pPr>
            <a:endParaRPr lang="en-GB" sz="1400" dirty="0" smtClean="0"/>
          </a:p>
          <a:p>
            <a:pPr lvl="1" indent="0">
              <a:buNone/>
            </a:pPr>
            <a:endParaRPr lang="en-GB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/>
              <a:t>Using the </a:t>
            </a:r>
            <a:r>
              <a:rPr lang="en-GB" sz="1200" b="0" dirty="0" smtClean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 smtClean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1200" b="0" dirty="0" smtClean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200" dirty="0" smtClean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100" dirty="0" smtClean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100" dirty="0" smtClean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100" dirty="0" smtClean="0"/>
              <a:t>Number and occurrence of landing outcome per orbit type</a:t>
            </a: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827584" y="2602883"/>
            <a:ext cx="2480184" cy="132388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913" y="195486"/>
            <a:ext cx="3010736" cy="927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14" y="1257067"/>
            <a:ext cx="2916474" cy="2007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913" y="3489852"/>
            <a:ext cx="3010737" cy="1480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C3E9F6F-F3FA-4E61-BD97-9A24F8205556}"/>
              </a:ext>
            </a:extLst>
          </p:cNvPr>
          <p:cNvSpPr/>
          <p:nvPr/>
        </p:nvSpPr>
        <p:spPr>
          <a:xfrm>
            <a:off x="5900032" y="76189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C3E9F6F-F3FA-4E61-BD97-9A24F8205556}"/>
              </a:ext>
            </a:extLst>
          </p:cNvPr>
          <p:cNvSpPr/>
          <p:nvPr/>
        </p:nvSpPr>
        <p:spPr>
          <a:xfrm>
            <a:off x="5926142" y="3370555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C3E9F6F-F3FA-4E61-BD97-9A24F8205556}"/>
              </a:ext>
            </a:extLst>
          </p:cNvPr>
          <p:cNvSpPr/>
          <p:nvPr/>
        </p:nvSpPr>
        <p:spPr>
          <a:xfrm>
            <a:off x="5904300" y="1167595"/>
            <a:ext cx="315228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9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8"/>
            <a:ext cx="7924800" cy="583574"/>
          </a:xfrm>
        </p:spPr>
        <p:txBody>
          <a:bodyPr/>
          <a:lstStyle/>
          <a:p>
            <a:r>
              <a:rPr lang="en-US" dirty="0" err="1" smtClean="0"/>
              <a:t>dATA</a:t>
            </a:r>
            <a:r>
              <a:rPr lang="en-US" dirty="0" smtClean="0"/>
              <a:t> </a:t>
            </a:r>
            <a:r>
              <a:rPr lang="en-US" dirty="0"/>
              <a:t>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5906616" cy="3747864"/>
          </a:xfrm>
        </p:spPr>
        <p:txBody>
          <a:bodyPr>
            <a:normAutofit fontScale="62500" lnSpcReduction="20000"/>
          </a:bodyPr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None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/>
              <a:t>Data Wrangling:</a:t>
            </a:r>
          </a:p>
          <a:p>
            <a:pPr marL="285750" indent="-285750"/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/>
            <a:r>
              <a:rPr lang="en-GB" sz="1400" dirty="0"/>
              <a:t>This is done by:</a:t>
            </a:r>
          </a:p>
          <a:p>
            <a:pPr marL="463550" lvl="1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endParaRPr lang="en-GB" sz="12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463550" lvl="1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</a:p>
          <a:p>
            <a:pPr marL="463550" lvl="1">
              <a:buFont typeface="+mj-lt"/>
              <a:buAutoNum type="arabicPeriod"/>
            </a:pPr>
            <a:r>
              <a:rPr lang="en-GB" sz="1200" dirty="0"/>
              <a:t>Export the </a:t>
            </a:r>
            <a:r>
              <a:rPr lang="en-GB" sz="1200" dirty="0" err="1"/>
              <a:t>DataFrame</a:t>
            </a:r>
            <a:r>
              <a:rPr lang="en-GB" sz="1200" dirty="0"/>
              <a:t> as a .</a:t>
            </a:r>
            <a:r>
              <a:rPr lang="en-GB" sz="1200" dirty="0" err="1"/>
              <a:t>csv</a:t>
            </a:r>
            <a:r>
              <a:rPr lang="en-GB" sz="1200" dirty="0"/>
              <a:t> file.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06" y="843558"/>
            <a:ext cx="4066898" cy="613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55" y="2015129"/>
            <a:ext cx="2653334" cy="1462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22" y="3705876"/>
            <a:ext cx="1800200" cy="140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50" y="4461960"/>
            <a:ext cx="3254478" cy="437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1DF1107F-F74A-4304-8DE6-93916235A5B1}"/>
              </a:ext>
            </a:extLst>
          </p:cNvPr>
          <p:cNvSpPr/>
          <p:nvPr/>
        </p:nvSpPr>
        <p:spPr>
          <a:xfrm>
            <a:off x="4788024" y="724261"/>
            <a:ext cx="302604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DF1107F-F74A-4304-8DE6-93916235A5B1}"/>
              </a:ext>
            </a:extLst>
          </p:cNvPr>
          <p:cNvSpPr/>
          <p:nvPr/>
        </p:nvSpPr>
        <p:spPr>
          <a:xfrm>
            <a:off x="6461402" y="1883443"/>
            <a:ext cx="302604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DF1107F-F74A-4304-8DE6-93916235A5B1}"/>
              </a:ext>
            </a:extLst>
          </p:cNvPr>
          <p:cNvSpPr/>
          <p:nvPr/>
        </p:nvSpPr>
        <p:spPr>
          <a:xfrm>
            <a:off x="6581866" y="3539716"/>
            <a:ext cx="302604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DF1107F-F74A-4304-8DE6-93916235A5B1}"/>
              </a:ext>
            </a:extLst>
          </p:cNvPr>
          <p:cNvSpPr/>
          <p:nvPr/>
        </p:nvSpPr>
        <p:spPr>
          <a:xfrm>
            <a:off x="5656970" y="4561334"/>
            <a:ext cx="302604" cy="2385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FAZIL BABA IBM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37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198</TotalTime>
  <Words>3501</Words>
  <Application>Microsoft Office PowerPoint</Application>
  <PresentationFormat>On-screen Show (16:9)</PresentationFormat>
  <Paragraphs>562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Horizon</vt:lpstr>
      <vt:lpstr>PowerPoint Presentation</vt:lpstr>
      <vt:lpstr>OUTLINE</vt:lpstr>
      <vt:lpstr>EXECUTIVE SUMMARY</vt:lpstr>
      <vt:lpstr>introduction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PowerPoint Presentation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PowerPoint Presentation</vt:lpstr>
      <vt:lpstr>All Launch Site Names</vt:lpstr>
      <vt:lpstr>Total Payload Mass</vt:lpstr>
      <vt:lpstr>Launch Site Names Begin with 'CCA'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PowerPoint Presentation</vt:lpstr>
      <vt:lpstr>ALL LAUNCH SITES ON A MAP</vt:lpstr>
      <vt:lpstr>SUCCESS/FAILED LAUNCHES FOR EACH SITE</vt:lpstr>
      <vt:lpstr>PROXIMITY OF LAUNCH SITES TO OTHER POINTS OF INTEREST</vt:lpstr>
      <vt:lpstr>PowerPoint Presentation</vt:lpstr>
      <vt:lpstr>launch success count for all sites</vt:lpstr>
      <vt:lpstr>Pie chart for the launch site with highest launch success ratio</vt:lpstr>
      <vt:lpstr>Launch Outcome VS. Payload scatter plot for all sites</vt:lpstr>
      <vt:lpstr>PowerPoint Presentation</vt:lpstr>
      <vt:lpstr>CLASSIFICATION ACCURACY</vt:lpstr>
      <vt:lpstr>Confusion Matrix</vt:lpstr>
      <vt:lpstr>PowerPoint Presentation</vt:lpstr>
      <vt:lpstr>CONCLUSIONS</vt:lpstr>
      <vt:lpstr>PowerPoint Presentation</vt:lpstr>
      <vt:lpstr>DATA COLLECTION – space x REST api</vt:lpstr>
      <vt:lpstr>DATA COLLECTION – WEB SCRAPING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Fazil Baba</dc:creator>
  <cp:lastModifiedBy>Fazil Baba</cp:lastModifiedBy>
  <cp:revision>20</cp:revision>
  <dcterms:created xsi:type="dcterms:W3CDTF">2025-11-19T11:01:16Z</dcterms:created>
  <dcterms:modified xsi:type="dcterms:W3CDTF">2025-11-19T14:19:48Z</dcterms:modified>
</cp:coreProperties>
</file>